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74" r:id="rId11"/>
    <p:sldId id="264" r:id="rId12"/>
    <p:sldId id="273" r:id="rId13"/>
    <p:sldId id="272" r:id="rId14"/>
    <p:sldId id="265" r:id="rId15"/>
    <p:sldId id="266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116"/>
    <a:srgbClr val="8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5"/>
    <p:restoredTop sz="94658"/>
  </p:normalViewPr>
  <p:slideViewPr>
    <p:cSldViewPr snapToGrid="0">
      <p:cViewPr varScale="1">
        <p:scale>
          <a:sx n="96" d="100"/>
          <a:sy n="96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2E58B-8ED7-4042-8658-3F794B9D21FC}" type="datetimeFigureOut">
              <a:rPr lang="de-DE" smtClean="0"/>
              <a:t>07.11.24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348D0-1EF5-6345-A0C4-78A21E550D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45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770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358C4-2474-6D0B-A116-E83E4E80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5F64620-C724-1224-3E92-0B3A32BEC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425C16-48C5-A4CC-A88A-5405F16B6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4AD206-9743-9A88-88F3-FE69C3E7BE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4391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1777C-64C1-CF1B-CC24-1CE207610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6885C63-F2F1-A073-46D2-78497A9BDB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2882A2F-59A8-EF46-9D0A-F1E5D4340F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1FBE2D-1DB8-EFF3-7FA3-D019BB30D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56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1E57B-D052-FD42-5634-820C8EA7B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836487-D42D-98F8-E1A6-4A07BA7FA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9BAD3EE-065F-A7DE-1744-B467A9831E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68059D-D800-CD46-965E-A64CD2B76D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64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7782D-EF8E-46FF-2FF9-8CED1ED0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C4A75D4-9C0D-8719-88D6-743587AB86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D87BF0-8B3A-4E37-BACD-92BB0611E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232DF4-0C4C-B0C2-250E-C78E61D53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5207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AC5A4-1D2D-8F42-B979-FC10F05FA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03BD36-6918-28C8-CC2D-25B55F5F6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D020BFA-028F-169C-354E-22704B1FC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3BB59F-FCB8-0AAD-08E7-3668AF1AA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00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E159F-9570-BBE8-03B1-75CCAA70D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CC608E-00D1-F4EC-DCE4-EA04C85D0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01D31CF-0758-864C-825E-ADE17A337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1688BE8-61E5-6285-A6E9-F9AAF4DAF7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2993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8743F-9481-FADD-97EA-EBDA31826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B824A60-E84D-5754-9CC0-0B6F89409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464263-DC2D-EEEB-C00D-1F5BEAC69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C56A53-23FE-34DC-4965-BDE156458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7437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3ED5F-940B-4C36-5E5B-F91C3B82B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A3DF7FD-F0EC-69CB-E549-75922EAE3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A9E4AFF-FD05-2205-DFA0-9C16BC763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E037A5-707A-0899-6A68-D2C5730FD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564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28C38-C2D2-351F-A5BD-F518BB1F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24427E0-9CBA-458E-90D8-4E0E3B136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FEE6B1-1B98-0769-9D68-A41CD800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13CCC4-E44F-54F0-D7B7-5362CEBD1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772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9603C-8EAA-7081-D5D0-520EDBF46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B2DA0D-AB92-9EBA-0CE5-AFD7A63394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F883F36-AB23-B54A-AD0F-FDE417AF2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660DACC-4B4F-FDDD-C041-1B2F207DBA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8339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19501-6DBC-3BB2-8071-D3443CA87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164F39B-B3E4-6A26-C051-A715258F6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BAB21FC-CFF6-3CF0-DA47-145154284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FBE66-DAB0-F2EE-9B60-BF38BC30C7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348D0-1EF5-6345-A0C4-78A21E550D4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10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F45B-7D71-DD4E-8B4F-35BAA6F7A1CB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94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15A5D-07D2-4C40-9886-D9DAB3700213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1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682C2-8EC6-9D4A-8F74-4EBA9C38ED34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CA767-24BA-B748-9852-55CF72BF3AB7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8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8DF24-5C1F-BA47-A143-C0DF973932C5}" type="datetime1">
              <a:rPr lang="de-DE" smtClean="0"/>
              <a:t>07.11.24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87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717DC-90DD-EB46-99C2-D8E90A027688}" type="datetime1">
              <a:rPr lang="de-DE" smtClean="0"/>
              <a:t>07.11.24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8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DE92C-EFA3-004D-B77A-6763C6928AE5}" type="datetime1">
              <a:rPr lang="de-DE" smtClean="0"/>
              <a:t>07.11.24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7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5216C-AA34-8C4C-8C06-C2E62B6294BD}" type="datetime1">
              <a:rPr lang="de-DE" smtClean="0"/>
              <a:t>07.11.24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539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3273-62D5-E14B-B526-17DF5DD97831}" type="datetime1">
              <a:rPr lang="de-DE" smtClean="0"/>
              <a:t>07.11.24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96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039C4-C15E-C140-9EBE-830D5243A684}" type="datetime1">
              <a:rPr lang="de-DE" smtClean="0"/>
              <a:t>07.11.24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B9AC1-AB91-164A-BDCD-4B4A406F61E1}" type="datetime1">
              <a:rPr lang="de-DE" smtClean="0"/>
              <a:t>07.11.24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57A3D6D2-06B4-434B-87C6-F676E3379D65}" type="datetime1">
              <a:rPr lang="de-DE" smtClean="0"/>
              <a:t>07.11.24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0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discovery.nlm.nih.gov/Drugs-and-Chemicals/Computational-Photography-Project-for-Pill-Identif/5jdf-gdqh/about_data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datasets/gauravduttakiit/pharmaceutical-drug-recognition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3390/chemosensors10010004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doi.org/10.2196/4104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90/app13085050" TargetMode="External"/><Relationship Id="rId5" Type="http://schemas.openxmlformats.org/officeDocument/2006/relationships/hyperlink" Target="https://doi.org/10.1016/j.artmed.2024.102844" TargetMode="Externa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5" name="Grafik 4" descr="Ein Bild, das Droge, Arzneimittel, Medizin, Pille enthält.&#10;&#10;Automatisch generierte Beschreibung">
            <a:extLst>
              <a:ext uri="{FF2B5EF4-FFF2-40B4-BE49-F238E27FC236}">
                <a16:creationId xmlns:a16="http://schemas.microsoft.com/office/drawing/2014/main" id="{03686454-4434-3CD9-CF22-98554F540A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0646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AD6E01A-F267-C163-A477-D5589AED3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990" y="3767065"/>
            <a:ext cx="10519248" cy="1369771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de-DE" sz="4400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</a:br>
            <a:r>
              <a:rPr lang="de-DE" sz="4400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  <a:t>THE APP FOR PILL IDENTIFICATION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581EC-05AA-23C7-A369-E4C7CA70C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1002" y="5437279"/>
            <a:ext cx="5122460" cy="532598"/>
          </a:xfrm>
        </p:spPr>
        <p:txBody>
          <a:bodyPr>
            <a:normAutofit lnSpcReduction="10000"/>
          </a:bodyPr>
          <a:lstStyle/>
          <a:p>
            <a:r>
              <a:rPr lang="de-DE" sz="2800" b="1" dirty="0">
                <a:solidFill>
                  <a:schemeClr val="bg1"/>
                </a:solidFill>
                <a:latin typeface="Helvetica" pitchFamily="2" charset="0"/>
              </a:rPr>
              <a:t>A PROJECT BY JULIA NUSS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4DE17CA-A251-2E25-C908-37D3CCB8C3F6}"/>
              </a:ext>
            </a:extLst>
          </p:cNvPr>
          <p:cNvSpPr txBox="1"/>
          <p:nvPr/>
        </p:nvSpPr>
        <p:spPr>
          <a:xfrm>
            <a:off x="2650746" y="2416514"/>
            <a:ext cx="1824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>
                <a:highlight>
                  <a:srgbClr val="800000"/>
                </a:highlight>
                <a:latin typeface="DIN Condensed" pitchFamily="2" charset="0"/>
              </a:rPr>
              <a:t>IDENT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E5645E3-ADC7-D8B3-C4E8-E66CD97B656F}"/>
              </a:ext>
            </a:extLst>
          </p:cNvPr>
          <p:cNvSpPr txBox="1"/>
          <p:nvPr/>
        </p:nvSpPr>
        <p:spPr>
          <a:xfrm rot="21063181">
            <a:off x="1371642" y="2828836"/>
            <a:ext cx="1597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>
                <a:solidFill>
                  <a:schemeClr val="bg1"/>
                </a:solidFill>
                <a:latin typeface="Fairwater Script" panose="02000507000000020003" pitchFamily="2" charset="0"/>
                <a:cs typeface="Fairwater Script" panose="020F0502020204030204" pitchFamily="34" charset="0"/>
              </a:rPr>
              <a:t>Dr</a:t>
            </a:r>
            <a:endParaRPr lang="de-DE" sz="7200" b="1" dirty="0">
              <a:solidFill>
                <a:schemeClr val="bg1"/>
              </a:solidFill>
              <a:latin typeface="Fairwater Script" panose="02000507000000020003" pitchFamily="2" charset="0"/>
              <a:cs typeface="Fairwater Script" panose="020F050202020403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2D7E98-88EB-4F20-5593-BBC8A070E923}"/>
              </a:ext>
            </a:extLst>
          </p:cNvPr>
          <p:cNvSpPr txBox="1"/>
          <p:nvPr/>
        </p:nvSpPr>
        <p:spPr>
          <a:xfrm>
            <a:off x="11274919" y="6519436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75000"/>
                  </a:schemeClr>
                </a:solidFill>
                <a:latin typeface="Helvetica" pitchFamily="2" charset="0"/>
              </a:rPr>
              <a:t>11/2024</a:t>
            </a:r>
          </a:p>
        </p:txBody>
      </p:sp>
    </p:spTree>
    <p:extLst>
      <p:ext uri="{BB962C8B-B14F-4D97-AF65-F5344CB8AC3E}">
        <p14:creationId xmlns:p14="http://schemas.microsoft.com/office/powerpoint/2010/main" val="1056874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C46618-3C3A-2881-D584-339DB17AF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FB99000-F7B8-E4DE-AFDF-FAFBFBAE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87AEA24-6EFF-8D5B-C73F-5238EDAE8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DD14D60D-7646-0654-AC46-61119AD7B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37C70A5-BBB6-01DD-73DD-20914899A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895437-EC43-DBA2-EE6C-4C77A1473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Grafik 6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A4F538F6-650F-6D08-F194-84B4E410EA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914" r="1381" b="4178"/>
          <a:stretch/>
        </p:blipFill>
        <p:spPr>
          <a:xfrm>
            <a:off x="-459132" y="-106956"/>
            <a:ext cx="13110264" cy="707191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DB69D2B-D298-1578-5361-13A7A96041C7}"/>
              </a:ext>
            </a:extLst>
          </p:cNvPr>
          <p:cNvSpPr/>
          <p:nvPr/>
        </p:nvSpPr>
        <p:spPr>
          <a:xfrm>
            <a:off x="2862470" y="2663687"/>
            <a:ext cx="6798365" cy="927652"/>
          </a:xfrm>
          <a:prstGeom prst="rect">
            <a:avLst/>
          </a:prstGeom>
          <a:solidFill>
            <a:srgbClr val="0D111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76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4BE53-6C2D-E3CE-5B25-EB4172EE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72753F-D32C-15B9-D464-B32E7C91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11</a:t>
            </a:fld>
            <a:endParaRPr lang="en-US" dirty="0"/>
          </a:p>
        </p:txBody>
      </p:sp>
      <p:pic>
        <p:nvPicPr>
          <p:cNvPr id="12" name="Grafik 11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83F543F5-21D6-B550-DF8C-6C7C80391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9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47B5E-402D-4218-5B4A-D7984E4A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FAD366-7431-0D5D-FC7C-620DA8E6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658FD8E-4CD8-BD02-12BA-7627E2BA89B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66" y="0"/>
            <a:ext cx="12143134" cy="690139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C18A686-4B73-072C-780E-50E922337275}"/>
              </a:ext>
            </a:extLst>
          </p:cNvPr>
          <p:cNvSpPr txBox="1"/>
          <p:nvPr/>
        </p:nvSpPr>
        <p:spPr>
          <a:xfrm>
            <a:off x="0" y="331304"/>
            <a:ext cx="2584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(Dataset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over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one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year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ago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Debarghya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Datta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</a:t>
            </a:r>
            <a:r>
              <a:rPr lang="de-DE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Kaggle</a:t>
            </a:r>
            <a:r>
              <a:rPr lang="de-DE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9430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A911D-289B-83C6-1E91-494DBA1C0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C16C092-A5FC-939E-3841-5E77556A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25819792-A4C0-931D-4026-7DCB820FB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CHALLENGES &amp; OBSTACLES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4DBE6B0-D23E-2687-0A0F-3D3B50BF3E28}"/>
              </a:ext>
            </a:extLst>
          </p:cNvPr>
          <p:cNvSpPr txBox="1"/>
          <p:nvPr/>
        </p:nvSpPr>
        <p:spPr>
          <a:xfrm>
            <a:off x="398230" y="1093305"/>
            <a:ext cx="11011892" cy="6140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latin typeface="Helvetica" pitchFamily="2" charset="0"/>
              </a:rPr>
              <a:t>Large </a:t>
            </a:r>
            <a:r>
              <a:rPr lang="de-DE" sz="2000" dirty="0" err="1">
                <a:latin typeface="Helvetica" pitchFamily="2" charset="0"/>
              </a:rPr>
              <a:t>dataset</a:t>
            </a:r>
            <a:r>
              <a:rPr lang="de-DE" sz="2000" dirty="0">
                <a:latin typeface="Helvetica" pitchFamily="2" charset="0"/>
              </a:rPr>
              <a:t>: Kernel </a:t>
            </a:r>
            <a:r>
              <a:rPr lang="de-DE" sz="2000" dirty="0" err="1">
                <a:latin typeface="Helvetica" pitchFamily="2" charset="0"/>
              </a:rPr>
              <a:t>would</a:t>
            </a:r>
            <a:r>
              <a:rPr lang="de-DE" sz="2000" dirty="0">
                <a:latin typeface="Helvetica" pitchFamily="2" charset="0"/>
              </a:rPr>
              <a:t> crash </a:t>
            </a:r>
            <a:r>
              <a:rPr lang="de-DE" sz="2000" dirty="0" err="1">
                <a:latin typeface="Helvetica" pitchFamily="2" charset="0"/>
              </a:rPr>
              <a:t>when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loading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the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whole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concatenated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dataset</a:t>
            </a:r>
            <a:endParaRPr lang="de-DE" sz="2000" dirty="0">
              <a:latin typeface="Helvetica" pitchFamily="2" charset="0"/>
            </a:endParaRPr>
          </a:p>
          <a:p>
            <a:pPr>
              <a:spcBef>
                <a:spcPts val="600"/>
              </a:spcBef>
              <a:buClr>
                <a:schemeClr val="accent2"/>
              </a:buClr>
            </a:pP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	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>
                <a:effectLst/>
                <a:latin typeface="Helvetica" pitchFamily="2" charset="0"/>
              </a:rPr>
              <a:t>Soluti</a:t>
            </a:r>
            <a:r>
              <a:rPr lang="de-DE" sz="2000" dirty="0">
                <a:latin typeface="Helvetica" pitchFamily="2" charset="0"/>
              </a:rPr>
              <a:t>on: </a:t>
            </a:r>
            <a:r>
              <a:rPr lang="de-DE" sz="2000" dirty="0" err="1">
                <a:latin typeface="Helvetica" pitchFamily="2" charset="0"/>
              </a:rPr>
              <a:t>trained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the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model</a:t>
            </a:r>
            <a:r>
              <a:rPr lang="de-DE" sz="2000" dirty="0">
                <a:latin typeface="Helvetica" pitchFamily="2" charset="0"/>
              </a:rPr>
              <a:t> on a sample </a:t>
            </a:r>
            <a:r>
              <a:rPr lang="de-DE" sz="2000" dirty="0" err="1">
                <a:latin typeface="Helvetica" pitchFamily="2" charset="0"/>
              </a:rPr>
              <a:t>subset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of</a:t>
            </a:r>
            <a:r>
              <a:rPr lang="de-DE" sz="2000" dirty="0">
                <a:latin typeface="Helvetica" pitchFamily="2" charset="0"/>
              </a:rPr>
              <a:t> 50% </a:t>
            </a:r>
            <a:r>
              <a:rPr lang="de-DE" sz="2000" dirty="0" err="1">
                <a:latin typeface="Helvetica" pitchFamily="2" charset="0"/>
              </a:rPr>
              <a:t>of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the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images</a:t>
            </a:r>
            <a:endParaRPr lang="de-DE" sz="2000" dirty="0">
              <a:latin typeface="Helvetica" pitchFamily="2" charset="0"/>
            </a:endParaRP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effectLst/>
                <a:latin typeface="Helvetica" pitchFamily="2" charset="0"/>
              </a:rPr>
              <a:t>Imbalan</a:t>
            </a:r>
            <a:r>
              <a:rPr lang="de-DE" sz="2000" dirty="0" err="1">
                <a:latin typeface="Helvetica" pitchFamily="2" charset="0"/>
              </a:rPr>
              <a:t>ced</a:t>
            </a:r>
            <a:r>
              <a:rPr lang="de-DE" sz="2000" dirty="0">
                <a:latin typeface="Helvetica" pitchFamily="2" charset="0"/>
              </a:rPr>
              <a:t> </a:t>
            </a:r>
            <a:r>
              <a:rPr lang="de-DE" sz="2000" dirty="0" err="1">
                <a:latin typeface="Helvetica" pitchFamily="2" charset="0"/>
              </a:rPr>
              <a:t>dataset</a:t>
            </a:r>
            <a:r>
              <a:rPr lang="de-DE" sz="2000" dirty="0">
                <a:latin typeface="Helvetica" pitchFamily="2" charset="0"/>
              </a:rPr>
              <a:t>: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some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had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significantly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fewer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samples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which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can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prevent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from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learning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properly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cause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focus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on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most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frequent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	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Solution: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only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used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images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that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had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more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than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20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images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used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	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weights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give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less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common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classes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higher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weight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during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training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The initial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idea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was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deploy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 AR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app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using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Unity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that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text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showing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in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case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of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detection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has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mapped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with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results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(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worked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)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Packages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importing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into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Unity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deploying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app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that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use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image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detection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via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camera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: </a:t>
            </a:r>
          </a:p>
          <a:p>
            <a:pPr marL="1257300" lvl="2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Barracuda (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deprecated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) 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now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Sentis 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require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.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onnx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-file,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must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attached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empty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GameObject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linked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C#-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script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calling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1714500" lvl="3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Linking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worked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but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methods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weren‘t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recognized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1257300" lvl="2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20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Helvetica" pitchFamily="2" charset="0"/>
            </a:endParaRPr>
          </a:p>
        </p:txBody>
      </p:sp>
      <p:pic>
        <p:nvPicPr>
          <p:cNvPr id="3" name="Grafik 2" descr="Blitz Silhouette">
            <a:extLst>
              <a:ext uri="{FF2B5EF4-FFF2-40B4-BE49-F238E27FC236}">
                <a16:creationId xmlns:a16="http://schemas.microsoft.com/office/drawing/2014/main" id="{15AAE583-4BC0-F907-55D9-0D9B4E08B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817" y="178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994D7-4F71-FF89-9A64-98538120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1E3E56B-0A8B-B849-B5D9-76C4C49D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356874FC-2C7E-EBD3-AE75-B5D06047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CHALLENGES &amp; OBSTACLES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E153EB8-45C9-68C5-C706-B49AE9CA7298}"/>
              </a:ext>
            </a:extLst>
          </p:cNvPr>
          <p:cNvSpPr txBox="1"/>
          <p:nvPr/>
        </p:nvSpPr>
        <p:spPr>
          <a:xfrm>
            <a:off x="398230" y="1093305"/>
            <a:ext cx="11011892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TensorFlow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lite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: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scoped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registry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(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can‘t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directly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imported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package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but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has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cloned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on GitHub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using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Git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LFS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for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large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files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)	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Had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adapt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Packages/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manifest.json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file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manually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set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 URL in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scoped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package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registry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Restrictions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when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trying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use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OpenUPM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CLI: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needs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access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internet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,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proxy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variable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setting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didn‘t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allow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lvl="1">
              <a:spcBef>
                <a:spcPts val="600"/>
              </a:spcBef>
              <a:buClr>
                <a:schemeClr val="accent2"/>
              </a:buClr>
            </a:pP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	➞ 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Solution: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set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new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proxy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variables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Tflite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had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be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imported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TextAsset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well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attached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to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C#-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script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GameObject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Unity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didn‘t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recognize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(Error in loop „Interpreter not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initialized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“)</a:t>
            </a: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Unity-ML Agent: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working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with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.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onnx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-files,</a:t>
            </a:r>
          </a:p>
          <a:p>
            <a:pPr marL="800100" lvl="1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create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ML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AgentEnvironment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with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attached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Script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and </a:t>
            </a:r>
            <a:r>
              <a:rPr lang="de-DE" sz="2000" dirty="0" err="1">
                <a:solidFill>
                  <a:srgbClr val="000000"/>
                </a:solidFill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de-DE" sz="2000" dirty="0">
                <a:solidFill>
                  <a:srgbClr val="000000"/>
                </a:solidFill>
                <a:effectLst/>
                <a:latin typeface="Zapf Dingbats"/>
              </a:rPr>
              <a:t>➞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model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couldn‘t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get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attached</a:t>
            </a:r>
            <a:endParaRPr lang="de-DE" sz="2000" dirty="0">
              <a:solidFill>
                <a:srgbClr val="000000"/>
              </a:solidFill>
              <a:latin typeface="Helvetica" pitchFamily="2" charset="0"/>
            </a:endParaRPr>
          </a:p>
          <a:p>
            <a:pPr marL="342900" indent="-342900">
              <a:spcBef>
                <a:spcPts val="6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FINAL SOLUTION: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Deploying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app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as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a web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app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regarding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lack </a:t>
            </a:r>
            <a:r>
              <a:rPr lang="de-DE" sz="2000" dirty="0" err="1">
                <a:solidFill>
                  <a:srgbClr val="000000"/>
                </a:solidFill>
                <a:effectLst/>
                <a:latin typeface="Helvetica" pitchFamily="2" charset="0"/>
              </a:rPr>
              <a:t>of</a:t>
            </a:r>
            <a:r>
              <a:rPr lang="de-DE" sz="2000" dirty="0">
                <a:solidFill>
                  <a:srgbClr val="000000"/>
                </a:solidFill>
                <a:effectLst/>
                <a:latin typeface="Helvetica" pitchFamily="2" charset="0"/>
              </a:rPr>
              <a:t> time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de-DE" sz="20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Helvetica" pitchFamily="2" charset="0"/>
            </a:endParaRPr>
          </a:p>
        </p:txBody>
      </p:sp>
      <p:pic>
        <p:nvPicPr>
          <p:cNvPr id="2" name="Grafik 1" descr="Blitz Silhouette">
            <a:extLst>
              <a:ext uri="{FF2B5EF4-FFF2-40B4-BE49-F238E27FC236}">
                <a16:creationId xmlns:a16="http://schemas.microsoft.com/office/drawing/2014/main" id="{20E839A2-4FB1-676B-00EF-A77094E78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06817" y="178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9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84A1B-48AE-41B6-C735-EA7DE01ED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69FA32F-CF73-7B00-E0B7-EA416AFA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6459AA1-B061-BABE-8523-4AE634884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TOOLS &amp; TECHNOLOGIES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82229B4-44A2-786C-987A-E791D8C30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1954" y="2228236"/>
            <a:ext cx="952500" cy="9525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064F10E-623A-5DC7-B033-F79C5CB46974}"/>
              </a:ext>
            </a:extLst>
          </p:cNvPr>
          <p:cNvSpPr txBox="1"/>
          <p:nvPr/>
        </p:nvSpPr>
        <p:spPr>
          <a:xfrm>
            <a:off x="634169" y="3421832"/>
            <a:ext cx="22131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Helvetica" pitchFamily="2" charset="0"/>
              </a:rPr>
              <a:t>Visual Studio Code</a:t>
            </a:r>
          </a:p>
          <a:p>
            <a:pPr algn="ctr"/>
            <a:endParaRPr lang="de-DE" sz="1600" dirty="0">
              <a:latin typeface="Helvetica" pitchFamily="2" charset="0"/>
            </a:endParaRPr>
          </a:p>
          <a:p>
            <a:pPr algn="ctr"/>
            <a:r>
              <a:rPr lang="de-DE" sz="1400" dirty="0">
                <a:latin typeface="Helvetica" pitchFamily="2" charset="0"/>
              </a:rPr>
              <a:t>Code in Python &amp; C#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E8F3F67-65B7-D582-0BC2-45876D023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6824" y="2228236"/>
            <a:ext cx="1073426" cy="107342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E0F9AB7F-4174-8274-69DC-D84C19739C0D}"/>
              </a:ext>
            </a:extLst>
          </p:cNvPr>
          <p:cNvSpPr txBox="1"/>
          <p:nvPr/>
        </p:nvSpPr>
        <p:spPr>
          <a:xfrm>
            <a:off x="2974009" y="3405231"/>
            <a:ext cx="20590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Helvetica" pitchFamily="2" charset="0"/>
              </a:rPr>
              <a:t>Chat-GPT 4o</a:t>
            </a:r>
          </a:p>
          <a:p>
            <a:pPr algn="ctr"/>
            <a:endParaRPr lang="de-DE" dirty="0">
              <a:latin typeface="Helvetica" pitchFamily="2" charset="0"/>
            </a:endParaRPr>
          </a:p>
          <a:p>
            <a:pPr algn="ctr"/>
            <a:r>
              <a:rPr lang="de-DE" sz="1400" dirty="0">
                <a:latin typeface="Helvetica" pitchFamily="2" charset="0"/>
              </a:rPr>
              <a:t>Debugging and </a:t>
            </a:r>
            <a:r>
              <a:rPr lang="de-DE" sz="1400" dirty="0" err="1">
                <a:latin typeface="Helvetica" pitchFamily="2" charset="0"/>
              </a:rPr>
              <a:t>coding</a:t>
            </a:r>
            <a:endParaRPr lang="de-DE" sz="1400" dirty="0">
              <a:latin typeface="Helvetica" pitchFamily="2" charset="0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9FA1AF-ED42-672F-EF82-AE65C7C6FB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9778" y="2323700"/>
            <a:ext cx="2616200" cy="9525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8DC2FD0-5294-3A51-C59D-81CA62171D76}"/>
              </a:ext>
            </a:extLst>
          </p:cNvPr>
          <p:cNvSpPr txBox="1"/>
          <p:nvPr/>
        </p:nvSpPr>
        <p:spPr>
          <a:xfrm>
            <a:off x="6096000" y="3431771"/>
            <a:ext cx="221311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latin typeface="Helvetica" pitchFamily="2" charset="0"/>
              </a:rPr>
              <a:t>Unity Engine</a:t>
            </a:r>
          </a:p>
          <a:p>
            <a:pPr algn="ctr"/>
            <a:endParaRPr lang="de-DE" dirty="0">
              <a:latin typeface="Helvetica" pitchFamily="2" charset="0"/>
            </a:endParaRPr>
          </a:p>
          <a:p>
            <a:r>
              <a:rPr lang="de-DE" sz="1400" dirty="0">
                <a:latin typeface="Helvetica" pitchFamily="2" charset="0"/>
              </a:rPr>
              <a:t>On trial </a:t>
            </a:r>
            <a:r>
              <a:rPr lang="de-DE" sz="1400" dirty="0" err="1">
                <a:latin typeface="Helvetica" pitchFamily="2" charset="0"/>
              </a:rPr>
              <a:t>for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model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deployment</a:t>
            </a:r>
            <a:endParaRPr lang="de-DE" sz="1400" dirty="0">
              <a:latin typeface="Helvetica" pitchFamily="2" charset="0"/>
            </a:endParaRPr>
          </a:p>
          <a:p>
            <a:r>
              <a:rPr lang="de-DE" sz="1400" dirty="0" err="1">
                <a:latin typeface="Helvetica" pitchFamily="2" charset="0"/>
              </a:rPr>
              <a:t>Using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packages</a:t>
            </a:r>
            <a:r>
              <a:rPr lang="de-DE" sz="1400" dirty="0">
                <a:latin typeface="Helvetica" pitchFamily="2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Helvetica" pitchFamily="2" charset="0"/>
              </a:rPr>
              <a:t>Sentis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latin typeface="Helvetica" pitchFamily="2" charset="0"/>
              </a:rPr>
              <a:t>Tensorflow</a:t>
            </a:r>
            <a:r>
              <a:rPr lang="de-DE" sz="1400" dirty="0">
                <a:latin typeface="Helvetica" pitchFamily="2" charset="0"/>
              </a:rPr>
              <a:t> 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Helvetica" pitchFamily="2" charset="0"/>
              </a:rPr>
              <a:t>ML Agent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latin typeface="Helvetica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77388FE5-9A71-481D-28C3-EDB4BB1654AC}"/>
              </a:ext>
            </a:extLst>
          </p:cNvPr>
          <p:cNvSpPr txBox="1"/>
          <p:nvPr/>
        </p:nvSpPr>
        <p:spPr>
          <a:xfrm>
            <a:off x="8945496" y="3405231"/>
            <a:ext cx="221311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latin typeface="Helvetica" pitchFamily="2" charset="0"/>
              </a:rPr>
              <a:t>Streamlit</a:t>
            </a:r>
            <a:endParaRPr lang="de-DE" dirty="0">
              <a:latin typeface="Helvetica" pitchFamily="2" charset="0"/>
            </a:endParaRPr>
          </a:p>
          <a:p>
            <a:pPr algn="ctr"/>
            <a:endParaRPr lang="de-DE" dirty="0">
              <a:latin typeface="Helvetica" pitchFamily="2" charset="0"/>
            </a:endParaRPr>
          </a:p>
          <a:p>
            <a:pPr algn="ctr"/>
            <a:r>
              <a:rPr lang="de-DE" sz="1400" dirty="0">
                <a:latin typeface="Helvetica" pitchFamily="2" charset="0"/>
              </a:rPr>
              <a:t>Final </a:t>
            </a:r>
            <a:r>
              <a:rPr lang="de-DE" sz="1400" dirty="0" err="1">
                <a:latin typeface="Helvetica" pitchFamily="2" charset="0"/>
              </a:rPr>
              <a:t>model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deployment</a:t>
            </a:r>
            <a:endParaRPr lang="de-DE" sz="1400" dirty="0">
              <a:latin typeface="Helvetica" pitchFamily="2" charset="0"/>
            </a:endParaRPr>
          </a:p>
          <a:p>
            <a:endParaRPr lang="de-DE" dirty="0">
              <a:latin typeface="Helvetica" pitchFamily="2" charset="0"/>
            </a:endParaRPr>
          </a:p>
          <a:p>
            <a:endParaRPr lang="de-DE" dirty="0">
              <a:latin typeface="Helvetica" pitchFamily="2" charset="0"/>
            </a:endParaRPr>
          </a:p>
        </p:txBody>
      </p:sp>
      <p:pic>
        <p:nvPicPr>
          <p:cNvPr id="20" name="Grafik 19" descr="Ein Bild, das Grafiken, Grafikdesign, Logo, Schrift enthält.&#10;&#10;Automatisch generierte Beschreibung">
            <a:extLst>
              <a:ext uri="{FF2B5EF4-FFF2-40B4-BE49-F238E27FC236}">
                <a16:creationId xmlns:a16="http://schemas.microsoft.com/office/drawing/2014/main" id="{D59D79A6-7B5D-E99B-901C-6A1D0108E8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9727" y="2069210"/>
            <a:ext cx="2104649" cy="123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9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3D8291-D294-86F8-FB31-B2D61538A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7" name="Grafik 6" descr="Ein Bild, das Kleidung, Person, Im Haus, Aquarium enthält.&#10;&#10;Automatisch generierte Beschreibung">
            <a:extLst>
              <a:ext uri="{FF2B5EF4-FFF2-40B4-BE49-F238E27FC236}">
                <a16:creationId xmlns:a16="http://schemas.microsoft.com/office/drawing/2014/main" id="{EB4385F1-7CD1-A642-0880-EE1DEF8C38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155" r="30106" b="-2"/>
          <a:stretch/>
        </p:blipFill>
        <p:spPr>
          <a:xfrm>
            <a:off x="6465346" y="1"/>
            <a:ext cx="5726654" cy="6857999"/>
          </a:xfrm>
          <a:custGeom>
            <a:avLst/>
            <a:gdLst/>
            <a:ahLst/>
            <a:cxnLst/>
            <a:rect l="l" t="t" r="r" b="b"/>
            <a:pathLst>
              <a:path w="5726654" h="6857999">
                <a:moveTo>
                  <a:pt x="615191" y="3536634"/>
                </a:moveTo>
                <a:cubicBezTo>
                  <a:pt x="896629" y="3536634"/>
                  <a:pt x="1124779" y="3764784"/>
                  <a:pt x="1124779" y="4046222"/>
                </a:cubicBezTo>
                <a:cubicBezTo>
                  <a:pt x="1124779" y="4327660"/>
                  <a:pt x="896629" y="4555810"/>
                  <a:pt x="615191" y="4555810"/>
                </a:cubicBezTo>
                <a:cubicBezTo>
                  <a:pt x="333753" y="4555810"/>
                  <a:pt x="105603" y="4327660"/>
                  <a:pt x="105603" y="4046222"/>
                </a:cubicBezTo>
                <a:cubicBezTo>
                  <a:pt x="105603" y="3764784"/>
                  <a:pt x="333753" y="3536634"/>
                  <a:pt x="615191" y="3536634"/>
                </a:cubicBezTo>
                <a:close/>
                <a:moveTo>
                  <a:pt x="1497781" y="0"/>
                </a:moveTo>
                <a:lnTo>
                  <a:pt x="5726654" y="0"/>
                </a:lnTo>
                <a:lnTo>
                  <a:pt x="5726654" y="6857999"/>
                </a:lnTo>
                <a:lnTo>
                  <a:pt x="311758" y="6857999"/>
                </a:lnTo>
                <a:lnTo>
                  <a:pt x="314131" y="6707669"/>
                </a:lnTo>
                <a:cubicBezTo>
                  <a:pt x="335133" y="6366408"/>
                  <a:pt x="433652" y="6019041"/>
                  <a:pt x="599703" y="5670857"/>
                </a:cubicBezTo>
                <a:cubicBezTo>
                  <a:pt x="770258" y="5311555"/>
                  <a:pt x="1010814" y="4986831"/>
                  <a:pt x="1211434" y="4641254"/>
                </a:cubicBezTo>
                <a:cubicBezTo>
                  <a:pt x="1493037" y="4154455"/>
                  <a:pt x="1511836" y="3622743"/>
                  <a:pt x="1053042" y="3164268"/>
                </a:cubicBezTo>
                <a:cubicBezTo>
                  <a:pt x="881978" y="2993263"/>
                  <a:pt x="700423" y="2805522"/>
                  <a:pt x="607049" y="2589404"/>
                </a:cubicBezTo>
                <a:cubicBezTo>
                  <a:pt x="366280" y="2032157"/>
                  <a:pt x="541126" y="1508060"/>
                  <a:pt x="1054916" y="1068098"/>
                </a:cubicBezTo>
                <a:cubicBezTo>
                  <a:pt x="1261028" y="891534"/>
                  <a:pt x="1489689" y="709487"/>
                  <a:pt x="1502878" y="419994"/>
                </a:cubicBezTo>
                <a:cubicBezTo>
                  <a:pt x="1506390" y="341909"/>
                  <a:pt x="1507263" y="263519"/>
                  <a:pt x="1505905" y="184995"/>
                </a:cubicBezTo>
                <a:close/>
                <a:moveTo>
                  <a:pt x="14544" y="0"/>
                </a:moveTo>
                <a:lnTo>
                  <a:pt x="879353" y="0"/>
                </a:lnTo>
                <a:lnTo>
                  <a:pt x="892054" y="78051"/>
                </a:lnTo>
                <a:cubicBezTo>
                  <a:pt x="904493" y="285270"/>
                  <a:pt x="770272" y="479620"/>
                  <a:pt x="561941" y="535442"/>
                </a:cubicBezTo>
                <a:cubicBezTo>
                  <a:pt x="323847" y="599239"/>
                  <a:pt x="79117" y="457944"/>
                  <a:pt x="15320" y="219851"/>
                </a:cubicBezTo>
                <a:cubicBezTo>
                  <a:pt x="-630" y="160328"/>
                  <a:pt x="-3761" y="100390"/>
                  <a:pt x="4235" y="42968"/>
                </a:cubicBezTo>
                <a:close/>
              </a:path>
            </a:pathLst>
          </a:cu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3ACA6E-CCFF-BA54-45C1-E5998FCB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472CFB5-90FD-6686-B950-03FD36CD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MAJOR OBSTACLE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8C01B31-82D7-8A92-5616-38B76BFB6532}"/>
              </a:ext>
            </a:extLst>
          </p:cNvPr>
          <p:cNvSpPr txBox="1"/>
          <p:nvPr/>
        </p:nvSpPr>
        <p:spPr>
          <a:xfrm>
            <a:off x="237015" y="1129979"/>
            <a:ext cx="5857461" cy="2274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285750">
              <a:lnSpc>
                <a:spcPct val="11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Helvetica" pitchFamily="2" charset="0"/>
              </a:rPr>
              <a:t>The major obsta</a:t>
            </a:r>
            <a:r>
              <a:rPr lang="en-US" sz="1800" dirty="0">
                <a:latin typeface="Helvetica" pitchFamily="2" charset="0"/>
              </a:rPr>
              <a:t>cle in the project was that the model couldn‘t get to work properly in Unity, so the idea of an AR app could not be further pursued so far</a:t>
            </a:r>
          </a:p>
          <a:p>
            <a:pPr lvl="1">
              <a:lnSpc>
                <a:spcPct val="110000"/>
              </a:lnSpc>
              <a:spcBef>
                <a:spcPts val="600"/>
              </a:spcBef>
              <a:buClr>
                <a:schemeClr val="accent5"/>
              </a:buClr>
            </a:pPr>
            <a:r>
              <a:rPr lang="en-US" dirty="0">
                <a:effectLst/>
                <a:latin typeface="Helvetica" pitchFamily="2" charset="0"/>
              </a:rPr>
              <a:t>	➞ </a:t>
            </a:r>
            <a:r>
              <a:rPr lang="en-US" dirty="0">
                <a:latin typeface="Helvetica" pitchFamily="2" charset="0"/>
              </a:rPr>
              <a:t>can be </a:t>
            </a:r>
            <a:r>
              <a:rPr lang="en-US" dirty="0" err="1">
                <a:latin typeface="Helvetica" pitchFamily="2" charset="0"/>
              </a:rPr>
              <a:t>faciliated</a:t>
            </a:r>
            <a:r>
              <a:rPr lang="en-US" dirty="0">
                <a:latin typeface="Helvetica" pitchFamily="2" charset="0"/>
              </a:rPr>
              <a:t> with more time and deeper 	knowledge in the future</a:t>
            </a:r>
            <a:endParaRPr lang="en-US" dirty="0">
              <a:effectLst/>
              <a:latin typeface="Helvetica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616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BE4A35-E765-B15D-C767-5D8627C2E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8" name="Grafik 7" descr="Ein Bild, das Süßigkeiten, Im Haus enthält.&#10;&#10;Automatisch generierte Beschreibung">
            <a:extLst>
              <a:ext uri="{FF2B5EF4-FFF2-40B4-BE49-F238E27FC236}">
                <a16:creationId xmlns:a16="http://schemas.microsoft.com/office/drawing/2014/main" id="{C541D356-1F93-EE72-CB36-5F92B55A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01" r="7925"/>
          <a:stretch/>
        </p:blipFill>
        <p:spPr>
          <a:xfrm>
            <a:off x="-52346" y="10"/>
            <a:ext cx="5827552" cy="6857990"/>
          </a:xfrm>
          <a:custGeom>
            <a:avLst/>
            <a:gdLst/>
            <a:ahLst/>
            <a:cxnLst/>
            <a:rect l="l" t="t" r="r" b="b"/>
            <a:pathLst>
              <a:path w="5827552" h="6858000">
                <a:moveTo>
                  <a:pt x="5436113" y="4232571"/>
                </a:moveTo>
                <a:cubicBezTo>
                  <a:pt x="5625722" y="4232571"/>
                  <a:pt x="5779430" y="4386279"/>
                  <a:pt x="5779430" y="4575888"/>
                </a:cubicBezTo>
                <a:cubicBezTo>
                  <a:pt x="5779430" y="4765497"/>
                  <a:pt x="5625722" y="4919205"/>
                  <a:pt x="5436113" y="4919205"/>
                </a:cubicBezTo>
                <a:cubicBezTo>
                  <a:pt x="5246504" y="4919205"/>
                  <a:pt x="5092796" y="4765497"/>
                  <a:pt x="5092796" y="4575888"/>
                </a:cubicBezTo>
                <a:cubicBezTo>
                  <a:pt x="5092796" y="4386279"/>
                  <a:pt x="5246504" y="4232571"/>
                  <a:pt x="5436113" y="4232571"/>
                </a:cubicBezTo>
                <a:close/>
                <a:moveTo>
                  <a:pt x="5580185" y="1806694"/>
                </a:moveTo>
                <a:cubicBezTo>
                  <a:pt x="5699726" y="1806694"/>
                  <a:pt x="5799461" y="1891487"/>
                  <a:pt x="5822527" y="2004209"/>
                </a:cubicBezTo>
                <a:lnTo>
                  <a:pt x="5827552" y="2054052"/>
                </a:lnTo>
                <a:lnTo>
                  <a:pt x="5827552" y="2054073"/>
                </a:lnTo>
                <a:lnTo>
                  <a:pt x="5822527" y="2103916"/>
                </a:lnTo>
                <a:cubicBezTo>
                  <a:pt x="5799461" y="2216637"/>
                  <a:pt x="5699726" y="2301430"/>
                  <a:pt x="5580185" y="2301430"/>
                </a:cubicBezTo>
                <a:cubicBezTo>
                  <a:pt x="5443567" y="2301430"/>
                  <a:pt x="5332817" y="2190680"/>
                  <a:pt x="5332817" y="2054062"/>
                </a:cubicBezTo>
                <a:cubicBezTo>
                  <a:pt x="5332817" y="1917444"/>
                  <a:pt x="5443567" y="1806694"/>
                  <a:pt x="5580185" y="1806694"/>
                </a:cubicBezTo>
                <a:close/>
                <a:moveTo>
                  <a:pt x="5580184" y="1294715"/>
                </a:moveTo>
                <a:cubicBezTo>
                  <a:pt x="5659753" y="1294715"/>
                  <a:pt x="5724256" y="1359218"/>
                  <a:pt x="5724256" y="1438787"/>
                </a:cubicBezTo>
                <a:cubicBezTo>
                  <a:pt x="5724256" y="1518356"/>
                  <a:pt x="5659753" y="1582859"/>
                  <a:pt x="5580184" y="1582859"/>
                </a:cubicBezTo>
                <a:cubicBezTo>
                  <a:pt x="5500615" y="1582859"/>
                  <a:pt x="5436112" y="1518356"/>
                  <a:pt x="5436112" y="1438787"/>
                </a:cubicBezTo>
                <a:cubicBezTo>
                  <a:pt x="5436112" y="1359218"/>
                  <a:pt x="5500615" y="1294715"/>
                  <a:pt x="5580184" y="1294715"/>
                </a:cubicBezTo>
                <a:close/>
                <a:moveTo>
                  <a:pt x="0" y="0"/>
                </a:moveTo>
                <a:lnTo>
                  <a:pt x="5346882" y="0"/>
                </a:lnTo>
                <a:lnTo>
                  <a:pt x="5396357" y="64140"/>
                </a:lnTo>
                <a:cubicBezTo>
                  <a:pt x="5509528" y="228632"/>
                  <a:pt x="5577723" y="424885"/>
                  <a:pt x="5582550" y="646882"/>
                </a:cubicBezTo>
                <a:cubicBezTo>
                  <a:pt x="5608062" y="1102027"/>
                  <a:pt x="5203194" y="1301070"/>
                  <a:pt x="5151872" y="1809180"/>
                </a:cubicBezTo>
                <a:cubicBezTo>
                  <a:pt x="5104686" y="2276432"/>
                  <a:pt x="5496947" y="2514465"/>
                  <a:pt x="5323965" y="3464278"/>
                </a:cubicBezTo>
                <a:cubicBezTo>
                  <a:pt x="5211960" y="4079388"/>
                  <a:pt x="4297510" y="4259025"/>
                  <a:pt x="5513003" y="5720066"/>
                </a:cubicBezTo>
                <a:cubicBezTo>
                  <a:pt x="5768583" y="6027176"/>
                  <a:pt x="5791560" y="6490332"/>
                  <a:pt x="5601722" y="6841105"/>
                </a:cubicBezTo>
                <a:lnTo>
                  <a:pt x="5590822" y="6858000"/>
                </a:lnTo>
                <a:lnTo>
                  <a:pt x="1735" y="6858000"/>
                </a:lnTo>
                <a:lnTo>
                  <a:pt x="0" y="6858000"/>
                </a:lnTo>
                <a:lnTo>
                  <a:pt x="0" y="6849812"/>
                </a:lnTo>
                <a:lnTo>
                  <a:pt x="0" y="6483067"/>
                </a:lnTo>
                <a:lnTo>
                  <a:pt x="0" y="1250146"/>
                </a:lnTo>
                <a:close/>
              </a:path>
            </a:pathLst>
          </a:cu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3C575FC7-F2C6-31AA-540F-36E5E865A13A}"/>
              </a:ext>
            </a:extLst>
          </p:cNvPr>
          <p:cNvSpPr txBox="1"/>
          <p:nvPr/>
        </p:nvSpPr>
        <p:spPr>
          <a:xfrm>
            <a:off x="6096000" y="1365416"/>
            <a:ext cx="5618922" cy="4990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342900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Through the project I learned how the model can be trained in a proper way despite having a very imbalanced dataset, I managed to increase accuracy from around 25% to 89.10% which is by now a common accuracy for pill detection models</a:t>
            </a:r>
          </a:p>
          <a:p>
            <a:pPr marL="685800" indent="-342900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Helvetica" pitchFamily="2" charset="0"/>
              </a:rPr>
              <a:t>(as expected) Transfer </a:t>
            </a:r>
            <a:r>
              <a:rPr lang="en-US" sz="2000" dirty="0">
                <a:latin typeface="Helvetica" pitchFamily="2" charset="0"/>
              </a:rPr>
              <a:t>Learning works best for pill detection</a:t>
            </a:r>
          </a:p>
          <a:p>
            <a:pPr marL="685800" indent="-342900"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</a:rPr>
              <a:t>Deploying the model by using Unity Engine brings a lot of challenges and could unfortunately not be managed so far, but I learned a lot about importing and scripting models in Unity through trying</a:t>
            </a:r>
          </a:p>
          <a:p>
            <a:pPr marL="342900">
              <a:spcBef>
                <a:spcPts val="600"/>
              </a:spcBef>
              <a:buClr>
                <a:schemeClr val="accent5"/>
              </a:buClr>
            </a:pPr>
            <a:endParaRPr lang="en-US" sz="1500" dirty="0">
              <a:effectLst/>
            </a:endParaRPr>
          </a:p>
          <a:p>
            <a:pPr marL="285750">
              <a:buClr>
                <a:schemeClr val="accent5"/>
              </a:buClr>
            </a:pPr>
            <a:endParaRPr lang="en-US" sz="1500" dirty="0">
              <a:effectLst/>
            </a:endParaRPr>
          </a:p>
          <a:p>
            <a:pPr marL="285750">
              <a:buClr>
                <a:schemeClr val="accent5"/>
              </a:buClr>
            </a:pPr>
            <a:endParaRPr lang="en-US" sz="1500" b="0" i="0" dirty="0">
              <a:effectLst/>
            </a:endParaRPr>
          </a:p>
          <a:p>
            <a:pPr marL="285750">
              <a:buClr>
                <a:schemeClr val="accent5"/>
              </a:buClr>
            </a:pPr>
            <a:endParaRPr lang="en-US" sz="1500" b="0" i="0" dirty="0">
              <a:effectLst/>
            </a:endParaRPr>
          </a:p>
          <a:p>
            <a:pPr marL="285750">
              <a:buClr>
                <a:schemeClr val="accent5"/>
              </a:buClr>
            </a:pPr>
            <a:endParaRPr lang="en-US" sz="15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A7701C-BF98-738E-C09A-4F4EAEE95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88CB3A1-A6EB-DFB1-C3EA-360D3EFC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796" y="426063"/>
            <a:ext cx="6268279" cy="513290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CONCLUSION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99474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1FDC5-6B95-CD87-B54E-B58EF889C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16" name="Grafik 15" descr="Ein Bild, das Droge, Arzneimittel, Medizin, Pille enthält.&#10;&#10;Automatisch generierte Beschreibung">
            <a:extLst>
              <a:ext uri="{FF2B5EF4-FFF2-40B4-BE49-F238E27FC236}">
                <a16:creationId xmlns:a16="http://schemas.microsoft.com/office/drawing/2014/main" id="{003088A2-9317-3878-C04B-0D5A001D3D5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r="12930"/>
          <a:stretch/>
        </p:blipFill>
        <p:spPr>
          <a:xfrm>
            <a:off x="837986" y="10"/>
            <a:ext cx="10615629" cy="6857990"/>
          </a:xfrm>
          <a:custGeom>
            <a:avLst/>
            <a:gdLst/>
            <a:ahLst/>
            <a:cxnLst/>
            <a:rect l="l" t="t" r="r" b="b"/>
            <a:pathLst>
              <a:path w="10615629" h="6858000">
                <a:moveTo>
                  <a:pt x="7169276" y="5665107"/>
                </a:moveTo>
                <a:cubicBezTo>
                  <a:pt x="7360157" y="5665107"/>
                  <a:pt x="7514897" y="5819847"/>
                  <a:pt x="7514897" y="6010728"/>
                </a:cubicBezTo>
                <a:cubicBezTo>
                  <a:pt x="7514897" y="6201609"/>
                  <a:pt x="7360157" y="6356349"/>
                  <a:pt x="7169276" y="6356349"/>
                </a:cubicBezTo>
                <a:cubicBezTo>
                  <a:pt x="6978395" y="6356349"/>
                  <a:pt x="6823655" y="6201609"/>
                  <a:pt x="6823655" y="6010728"/>
                </a:cubicBezTo>
                <a:cubicBezTo>
                  <a:pt x="6823655" y="5819847"/>
                  <a:pt x="6978395" y="5665107"/>
                  <a:pt x="7169276" y="5665107"/>
                </a:cubicBezTo>
                <a:close/>
                <a:moveTo>
                  <a:pt x="10010446" y="2285546"/>
                </a:moveTo>
                <a:cubicBezTo>
                  <a:pt x="10256938" y="2285546"/>
                  <a:pt x="10456760" y="2485368"/>
                  <a:pt x="10456760" y="2731860"/>
                </a:cubicBezTo>
                <a:cubicBezTo>
                  <a:pt x="10456760" y="2978352"/>
                  <a:pt x="10256938" y="3178174"/>
                  <a:pt x="10010446" y="3178174"/>
                </a:cubicBezTo>
                <a:cubicBezTo>
                  <a:pt x="9763954" y="3178174"/>
                  <a:pt x="9564132" y="2978352"/>
                  <a:pt x="9564132" y="2731860"/>
                </a:cubicBezTo>
                <a:cubicBezTo>
                  <a:pt x="9564132" y="2485368"/>
                  <a:pt x="9763954" y="2285546"/>
                  <a:pt x="10010446" y="2285546"/>
                </a:cubicBezTo>
                <a:close/>
                <a:moveTo>
                  <a:pt x="10354145" y="1626054"/>
                </a:moveTo>
                <a:cubicBezTo>
                  <a:pt x="10498559" y="1626054"/>
                  <a:pt x="10615629" y="1743124"/>
                  <a:pt x="10615629" y="1887538"/>
                </a:cubicBezTo>
                <a:cubicBezTo>
                  <a:pt x="10615629" y="2031953"/>
                  <a:pt x="10498559" y="2149022"/>
                  <a:pt x="10354145" y="2149022"/>
                </a:cubicBezTo>
                <a:cubicBezTo>
                  <a:pt x="10209731" y="2149022"/>
                  <a:pt x="10092661" y="2031953"/>
                  <a:pt x="10092661" y="1887538"/>
                </a:cubicBezTo>
                <a:cubicBezTo>
                  <a:pt x="10092661" y="1743124"/>
                  <a:pt x="10209731" y="1626054"/>
                  <a:pt x="10354145" y="1626054"/>
                </a:cubicBezTo>
                <a:close/>
                <a:moveTo>
                  <a:pt x="1458900" y="620485"/>
                </a:moveTo>
                <a:cubicBezTo>
                  <a:pt x="1705392" y="620485"/>
                  <a:pt x="1905214" y="820307"/>
                  <a:pt x="1905214" y="1066799"/>
                </a:cubicBezTo>
                <a:cubicBezTo>
                  <a:pt x="1905214" y="1313291"/>
                  <a:pt x="1705392" y="1513113"/>
                  <a:pt x="1458900" y="1513113"/>
                </a:cubicBezTo>
                <a:cubicBezTo>
                  <a:pt x="1212408" y="1513113"/>
                  <a:pt x="1012586" y="1313291"/>
                  <a:pt x="1012586" y="1066799"/>
                </a:cubicBezTo>
                <a:cubicBezTo>
                  <a:pt x="1012586" y="820307"/>
                  <a:pt x="1212408" y="620485"/>
                  <a:pt x="1458900" y="620485"/>
                </a:cubicBezTo>
                <a:close/>
                <a:moveTo>
                  <a:pt x="6634576" y="0"/>
                </a:moveTo>
                <a:lnTo>
                  <a:pt x="10141834" y="0"/>
                </a:lnTo>
                <a:lnTo>
                  <a:pt x="10200260" y="112226"/>
                </a:lnTo>
                <a:cubicBezTo>
                  <a:pt x="10410239" y="575266"/>
                  <a:pt x="10394872" y="1153565"/>
                  <a:pt x="9914575" y="1675662"/>
                </a:cubicBezTo>
                <a:cubicBezTo>
                  <a:pt x="9716856" y="1890645"/>
                  <a:pt x="9539638" y="2125049"/>
                  <a:pt x="9361609" y="2357294"/>
                </a:cubicBezTo>
                <a:cubicBezTo>
                  <a:pt x="9193292" y="2576998"/>
                  <a:pt x="9188572" y="2830553"/>
                  <a:pt x="9334635" y="3068327"/>
                </a:cubicBezTo>
                <a:cubicBezTo>
                  <a:pt x="9495670" y="3329571"/>
                  <a:pt x="9683004" y="3577866"/>
                  <a:pt x="9815042" y="3852732"/>
                </a:cubicBezTo>
                <a:cubicBezTo>
                  <a:pt x="10050525" y="4342848"/>
                  <a:pt x="9955575" y="4825682"/>
                  <a:pt x="9376176" y="5163127"/>
                </a:cubicBezTo>
                <a:cubicBezTo>
                  <a:pt x="8901029" y="5439880"/>
                  <a:pt x="8396077" y="5450670"/>
                  <a:pt x="7869813" y="5397801"/>
                </a:cubicBezTo>
                <a:cubicBezTo>
                  <a:pt x="7414763" y="5352214"/>
                  <a:pt x="6924916" y="5316879"/>
                  <a:pt x="6545392" y="5591203"/>
                </a:cubicBezTo>
                <a:cubicBezTo>
                  <a:pt x="6238293" y="5813469"/>
                  <a:pt x="6024794" y="6166019"/>
                  <a:pt x="5772723" y="6463272"/>
                </a:cubicBezTo>
                <a:cubicBezTo>
                  <a:pt x="5693284" y="6557074"/>
                  <a:pt x="5618532" y="6655326"/>
                  <a:pt x="5542128" y="6751893"/>
                </a:cubicBezTo>
                <a:lnTo>
                  <a:pt x="5455473" y="6858000"/>
                </a:lnTo>
                <a:lnTo>
                  <a:pt x="3884322" y="6858000"/>
                </a:lnTo>
                <a:lnTo>
                  <a:pt x="3874161" y="6844414"/>
                </a:lnTo>
                <a:cubicBezTo>
                  <a:pt x="3769502" y="6682570"/>
                  <a:pt x="3725804" y="6471499"/>
                  <a:pt x="3692625" y="6276207"/>
                </a:cubicBezTo>
                <a:cubicBezTo>
                  <a:pt x="3594979" y="5704764"/>
                  <a:pt x="2996562" y="5529973"/>
                  <a:pt x="2561203" y="5655806"/>
                </a:cubicBezTo>
                <a:cubicBezTo>
                  <a:pt x="1295584" y="6024675"/>
                  <a:pt x="405173" y="5378783"/>
                  <a:pt x="69617" y="4277706"/>
                </a:cubicBezTo>
                <a:cubicBezTo>
                  <a:pt x="12163" y="4089022"/>
                  <a:pt x="22818" y="3880245"/>
                  <a:pt x="1643" y="3679828"/>
                </a:cubicBezTo>
                <a:cubicBezTo>
                  <a:pt x="-11845" y="3246491"/>
                  <a:pt x="53163" y="2840533"/>
                  <a:pt x="368893" y="2516306"/>
                </a:cubicBezTo>
                <a:cubicBezTo>
                  <a:pt x="570254" y="2309550"/>
                  <a:pt x="826642" y="2227145"/>
                  <a:pt x="1113509" y="2192618"/>
                </a:cubicBezTo>
                <a:cubicBezTo>
                  <a:pt x="1425464" y="2154854"/>
                  <a:pt x="1739171" y="2099963"/>
                  <a:pt x="2037232" y="2005555"/>
                </a:cubicBezTo>
                <a:cubicBezTo>
                  <a:pt x="2313447" y="1917888"/>
                  <a:pt x="2430109" y="1649902"/>
                  <a:pt x="2547311" y="1405114"/>
                </a:cubicBezTo>
                <a:cubicBezTo>
                  <a:pt x="2839303" y="794962"/>
                  <a:pt x="3300289" y="490426"/>
                  <a:pt x="3900864" y="578766"/>
                </a:cubicBezTo>
                <a:cubicBezTo>
                  <a:pt x="4133785" y="613023"/>
                  <a:pt x="4362119" y="739800"/>
                  <a:pt x="4571571" y="860778"/>
                </a:cubicBezTo>
                <a:cubicBezTo>
                  <a:pt x="5133169" y="1185276"/>
                  <a:pt x="5641898" y="1029501"/>
                  <a:pt x="6039226" y="631499"/>
                </a:cubicBezTo>
                <a:cubicBezTo>
                  <a:pt x="6180165" y="489886"/>
                  <a:pt x="6313484" y="339979"/>
                  <a:pt x="6449433" y="193257"/>
                </a:cubicBezTo>
                <a:close/>
              </a:path>
            </a:pathLst>
          </a:cu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F1E8062F-38C3-019E-3966-AD99DEF84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743" y="1563757"/>
            <a:ext cx="6458556" cy="24557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  <a:t>THANK YOU </a:t>
            </a:r>
            <a:br>
              <a:rPr lang="en-US" sz="5400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</a:br>
            <a:r>
              <a:rPr lang="en-US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  <a:t>FOR LISTENING!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A6A3126-50C3-7AA0-8AC3-0E830955750D}"/>
              </a:ext>
            </a:extLst>
          </p:cNvPr>
          <p:cNvSpPr txBox="1"/>
          <p:nvPr/>
        </p:nvSpPr>
        <p:spPr>
          <a:xfrm>
            <a:off x="1312276" y="5121442"/>
            <a:ext cx="1824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dirty="0">
                <a:highlight>
                  <a:srgbClr val="800000"/>
                </a:highlight>
                <a:latin typeface="DIN Condensed" pitchFamily="2" charset="0"/>
              </a:rPr>
              <a:t>IDENT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2CDDF6B-1FF0-AB3A-2DB0-E306DC6D2F07}"/>
              </a:ext>
            </a:extLst>
          </p:cNvPr>
          <p:cNvSpPr txBox="1"/>
          <p:nvPr/>
        </p:nvSpPr>
        <p:spPr>
          <a:xfrm rot="21063181">
            <a:off x="39200" y="5404220"/>
            <a:ext cx="1597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 err="1">
                <a:solidFill>
                  <a:schemeClr val="bg1"/>
                </a:solidFill>
                <a:latin typeface="Fairwater Script" panose="02000507000000020003" pitchFamily="2" charset="0"/>
                <a:cs typeface="Fairwater Script" panose="020F0502020204030204" pitchFamily="34" charset="0"/>
              </a:rPr>
              <a:t>Dr</a:t>
            </a:r>
            <a:endParaRPr lang="de-DE" sz="7200" b="1" dirty="0">
              <a:solidFill>
                <a:schemeClr val="bg1"/>
              </a:solidFill>
              <a:latin typeface="Fairwater Script" panose="02000507000000020003" pitchFamily="2" charset="0"/>
              <a:cs typeface="Fairwater Script" panose="020F0502020204030204" pitchFamily="34" charset="0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4A93071F-4CAA-C046-1FB6-7855C17826C3}"/>
              </a:ext>
            </a:extLst>
          </p:cNvPr>
          <p:cNvSpPr txBox="1">
            <a:spLocks/>
          </p:cNvSpPr>
          <p:nvPr/>
        </p:nvSpPr>
        <p:spPr>
          <a:xfrm>
            <a:off x="3010822" y="5828560"/>
            <a:ext cx="6312160" cy="5277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br>
              <a:rPr lang="de-DE" b="1" dirty="0">
                <a:solidFill>
                  <a:srgbClr val="FFFFFF"/>
                </a:solidFill>
                <a:highlight>
                  <a:srgbClr val="000000"/>
                </a:highlight>
                <a:latin typeface="Helvetica" pitchFamily="2" charset="0"/>
              </a:rPr>
            </a:br>
            <a:r>
              <a:rPr lang="de-DE" sz="4000" b="1" dirty="0">
                <a:solidFill>
                  <a:srgbClr val="FFFFFF">
                    <a:alpha val="57000"/>
                  </a:srgbClr>
                </a:solidFill>
                <a:latin typeface="Helvetica" pitchFamily="2" charset="0"/>
              </a:rPr>
              <a:t>THE APP FOR PILL IDENTIFICATION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FEDF366-977A-F4AE-9900-5F2F2CF5F217}"/>
              </a:ext>
            </a:extLst>
          </p:cNvPr>
          <p:cNvSpPr txBox="1"/>
          <p:nvPr/>
        </p:nvSpPr>
        <p:spPr>
          <a:xfrm>
            <a:off x="5561550" y="4007457"/>
            <a:ext cx="2912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>
                <a:solidFill>
                  <a:srgbClr val="800000"/>
                </a:solidFill>
                <a:highlight>
                  <a:srgbClr val="000000"/>
                </a:highlight>
                <a:latin typeface="Helvetica" pitchFamily="2" charset="0"/>
              </a:rPr>
              <a:t>JULIA NUSS</a:t>
            </a:r>
          </a:p>
        </p:txBody>
      </p:sp>
    </p:spTree>
    <p:extLst>
      <p:ext uri="{BB962C8B-B14F-4D97-AF65-F5344CB8AC3E}">
        <p14:creationId xmlns:p14="http://schemas.microsoft.com/office/powerpoint/2010/main" val="3598883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4879425-7240-F477-0D35-9363FC872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74" y="429630"/>
            <a:ext cx="5149326" cy="475633"/>
          </a:xfrm>
        </p:spPr>
        <p:txBody>
          <a:bodyPr>
            <a:normAutofit fontScale="90000"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PROJECT OVERVIEW</a:t>
            </a:r>
          </a:p>
        </p:txBody>
      </p:sp>
      <p:pic>
        <p:nvPicPr>
          <p:cNvPr id="4" name="Grafik 3" descr="Ein Bild, das Droge, Medizin, Arzneimittel, verschreibungspflichtiges Medikament enthält.&#10;&#10;Automatisch generierte Beschreibung">
            <a:extLst>
              <a:ext uri="{FF2B5EF4-FFF2-40B4-BE49-F238E27FC236}">
                <a16:creationId xmlns:a16="http://schemas.microsoft.com/office/drawing/2014/main" id="{9A3E6386-0C52-5D3B-D4D9-CE6F6432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0" r="30349"/>
          <a:stretch/>
        </p:blipFill>
        <p:spPr>
          <a:xfrm>
            <a:off x="2" y="10"/>
            <a:ext cx="6164130" cy="5529421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26FCA49-4401-58B6-B360-3CA19D269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074" y="905264"/>
            <a:ext cx="5273373" cy="520845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b="1" dirty="0">
                <a:latin typeface="Helvetica" pitchFamily="2" charset="0"/>
              </a:rPr>
              <a:t>THE GOAL: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Helvetica" pitchFamily="2" charset="0"/>
              </a:rPr>
              <a:t>Training a </a:t>
            </a:r>
            <a:r>
              <a:rPr lang="de-DE" dirty="0" err="1">
                <a:latin typeface="Helvetica" pitchFamily="2" charset="0"/>
              </a:rPr>
              <a:t>model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for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identification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solid </a:t>
            </a:r>
            <a:r>
              <a:rPr lang="de-DE" dirty="0" err="1">
                <a:latin typeface="Helvetica" pitchFamily="2" charset="0"/>
              </a:rPr>
              <a:t>pharmaceuticals</a:t>
            </a:r>
            <a:endParaRPr lang="de-DE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latin typeface="Helvetica" pitchFamily="2" charset="0"/>
              </a:rPr>
              <a:t>Deploying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model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as</a:t>
            </a:r>
            <a:r>
              <a:rPr lang="de-DE" dirty="0">
                <a:latin typeface="Helvetica" pitchFamily="2" charset="0"/>
              </a:rPr>
              <a:t> a Web-App </a:t>
            </a:r>
            <a:r>
              <a:rPr lang="de-DE" dirty="0" err="1">
                <a:latin typeface="Helvetica" pitchFamily="2" charset="0"/>
              </a:rPr>
              <a:t>that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faciliates</a:t>
            </a:r>
            <a:r>
              <a:rPr lang="de-DE" dirty="0">
                <a:latin typeface="Helvetica" pitchFamily="2" charset="0"/>
              </a:rPr>
              <a:t> an </a:t>
            </a:r>
            <a:r>
              <a:rPr lang="de-DE" dirty="0" err="1">
                <a:latin typeface="Helvetica" pitchFamily="2" charset="0"/>
              </a:rPr>
              <a:t>upload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different </a:t>
            </a:r>
            <a:r>
              <a:rPr lang="de-DE" dirty="0" err="1">
                <a:latin typeface="Helvetica" pitchFamily="2" charset="0"/>
              </a:rPr>
              <a:t>pill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images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for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their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identification</a:t>
            </a:r>
            <a:r>
              <a:rPr lang="de-DE" dirty="0">
                <a:latin typeface="Helvetica" pitchFamily="2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de-DE" b="1" dirty="0">
                <a:latin typeface="Helvetica" pitchFamily="2" charset="0"/>
              </a:rPr>
              <a:t>USE CASES: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Helvetica" pitchFamily="2" charset="0"/>
              </a:rPr>
              <a:t>Hospitals, </a:t>
            </a:r>
            <a:r>
              <a:rPr lang="de-DE" dirty="0" err="1">
                <a:latin typeface="Helvetica" pitchFamily="2" charset="0"/>
              </a:rPr>
              <a:t>old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people‘s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homes</a:t>
            </a:r>
            <a:r>
              <a:rPr lang="de-DE" dirty="0">
                <a:latin typeface="Helvetica" pitchFamily="2" charset="0"/>
              </a:rPr>
              <a:t> and </a:t>
            </a:r>
            <a:r>
              <a:rPr lang="de-DE" dirty="0" err="1">
                <a:latin typeface="Helvetica" pitchFamily="2" charset="0"/>
              </a:rPr>
              <a:t>bigger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pharmacies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that</a:t>
            </a:r>
            <a:r>
              <a:rPr lang="de-DE" dirty="0">
                <a:latin typeface="Helvetica" pitchFamily="2" charset="0"/>
              </a:rPr>
              <a:t> do </a:t>
            </a:r>
            <a:r>
              <a:rPr lang="de-DE" dirty="0" err="1">
                <a:latin typeface="Helvetica" pitchFamily="2" charset="0"/>
              </a:rPr>
              <a:t>blistering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can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use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app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optimize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their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workflow</a:t>
            </a:r>
            <a:r>
              <a:rPr lang="de-DE" dirty="0">
                <a:latin typeface="Helvetica" pitchFamily="2" charset="0"/>
              </a:rPr>
              <a:t> and </a:t>
            </a:r>
            <a:r>
              <a:rPr lang="de-DE" dirty="0" err="1">
                <a:latin typeface="Helvetica" pitchFamily="2" charset="0"/>
              </a:rPr>
              <a:t>avoid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medication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errors</a:t>
            </a:r>
            <a:endParaRPr lang="de-DE" dirty="0">
              <a:latin typeface="Helvetica" pitchFamily="2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dirty="0">
                <a:latin typeface="Helvetica" pitchFamily="2" charset="0"/>
              </a:rPr>
              <a:t>Old </a:t>
            </a:r>
            <a:r>
              <a:rPr lang="de-DE" dirty="0" err="1">
                <a:latin typeface="Helvetica" pitchFamily="2" charset="0"/>
              </a:rPr>
              <a:t>people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themselves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can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use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app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avoid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confusions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or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being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unaware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what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the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take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if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having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to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take</a:t>
            </a:r>
            <a:r>
              <a:rPr lang="de-DE" dirty="0">
                <a:latin typeface="Helvetica" pitchFamily="2" charset="0"/>
              </a:rPr>
              <a:t> multiple </a:t>
            </a:r>
            <a:r>
              <a:rPr lang="de-DE" dirty="0" err="1">
                <a:latin typeface="Helvetica" pitchFamily="2" charset="0"/>
              </a:rPr>
              <a:t>pills</a:t>
            </a:r>
            <a:r>
              <a:rPr lang="de-DE" dirty="0">
                <a:latin typeface="Helvetica" pitchFamily="2" charset="0"/>
              </a:rPr>
              <a:t> per </a:t>
            </a:r>
            <a:r>
              <a:rPr lang="de-DE" dirty="0" err="1">
                <a:latin typeface="Helvetica" pitchFamily="2" charset="0"/>
              </a:rPr>
              <a:t>day</a:t>
            </a:r>
            <a:endParaRPr lang="de-DE" b="1" dirty="0">
              <a:latin typeface="Helvetica" pitchFamily="2" charset="0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2B47B44-3572-D947-596A-41E02408F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42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B6D1C-1ABB-748D-AF38-1091CB4D6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67C918A1-3711-46E6-8420-254396B74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1F49D99D-09E9-4D1E-7718-FF5C66DAE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27" y="551021"/>
            <a:ext cx="3124696" cy="613753"/>
          </a:xfrm>
        </p:spPr>
        <p:txBody>
          <a:bodyPr>
            <a:norm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THE DATASET</a:t>
            </a:r>
          </a:p>
        </p:txBody>
      </p:sp>
      <p:pic>
        <p:nvPicPr>
          <p:cNvPr id="6" name="Grafik 5" descr="Ein Bild, das Droge, Arzneimittel, Pille, Medizin enthält.&#10;&#10;Automatisch generierte Beschreibung">
            <a:extLst>
              <a:ext uri="{FF2B5EF4-FFF2-40B4-BE49-F238E27FC236}">
                <a16:creationId xmlns:a16="http://schemas.microsoft.com/office/drawing/2014/main" id="{CD811C8B-8ACB-BBB3-3DD3-3A67A925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73" r="3" b="19658"/>
          <a:stretch/>
        </p:blipFill>
        <p:spPr>
          <a:xfrm>
            <a:off x="4129739" y="10"/>
            <a:ext cx="4709459" cy="2280686"/>
          </a:xfrm>
          <a:custGeom>
            <a:avLst/>
            <a:gdLst/>
            <a:ahLst/>
            <a:cxnLst/>
            <a:rect l="l" t="t" r="r" b="b"/>
            <a:pathLst>
              <a:path w="4991611" h="2417325">
                <a:moveTo>
                  <a:pt x="1698515" y="1777228"/>
                </a:moveTo>
                <a:cubicBezTo>
                  <a:pt x="1741089" y="1769773"/>
                  <a:pt x="1786507" y="1778559"/>
                  <a:pt x="1824679" y="1805354"/>
                </a:cubicBezTo>
                <a:cubicBezTo>
                  <a:pt x="1901020" y="1858944"/>
                  <a:pt x="1919464" y="1964275"/>
                  <a:pt x="1865874" y="2040617"/>
                </a:cubicBezTo>
                <a:cubicBezTo>
                  <a:pt x="1812284" y="2116959"/>
                  <a:pt x="1706954" y="2135403"/>
                  <a:pt x="1630612" y="2081813"/>
                </a:cubicBezTo>
                <a:cubicBezTo>
                  <a:pt x="1554269" y="2028223"/>
                  <a:pt x="1535825" y="1922892"/>
                  <a:pt x="1589415" y="1846551"/>
                </a:cubicBezTo>
                <a:cubicBezTo>
                  <a:pt x="1616210" y="1808379"/>
                  <a:pt x="1655940" y="1784683"/>
                  <a:pt x="1698515" y="1777228"/>
                </a:cubicBezTo>
                <a:close/>
                <a:moveTo>
                  <a:pt x="203804" y="138075"/>
                </a:moveTo>
                <a:cubicBezTo>
                  <a:pt x="242325" y="138765"/>
                  <a:pt x="281060" y="150569"/>
                  <a:pt x="314966" y="174370"/>
                </a:cubicBezTo>
                <a:cubicBezTo>
                  <a:pt x="405384" y="237841"/>
                  <a:pt x="427228" y="362591"/>
                  <a:pt x="363758" y="453009"/>
                </a:cubicBezTo>
                <a:cubicBezTo>
                  <a:pt x="300287" y="543426"/>
                  <a:pt x="175537" y="565271"/>
                  <a:pt x="85119" y="501800"/>
                </a:cubicBezTo>
                <a:cubicBezTo>
                  <a:pt x="-5298" y="438330"/>
                  <a:pt x="-27143" y="313579"/>
                  <a:pt x="36328" y="223162"/>
                </a:cubicBezTo>
                <a:cubicBezTo>
                  <a:pt x="75997" y="166651"/>
                  <a:pt x="139603" y="136926"/>
                  <a:pt x="203804" y="138075"/>
                </a:cubicBezTo>
                <a:close/>
                <a:moveTo>
                  <a:pt x="4523751" y="0"/>
                </a:moveTo>
                <a:lnTo>
                  <a:pt x="4991611" y="0"/>
                </a:lnTo>
                <a:lnTo>
                  <a:pt x="4990548" y="56396"/>
                </a:lnTo>
                <a:cubicBezTo>
                  <a:pt x="4984038" y="86656"/>
                  <a:pt x="4971488" y="116139"/>
                  <a:pt x="4952586" y="143066"/>
                </a:cubicBezTo>
                <a:cubicBezTo>
                  <a:pt x="4876979" y="250772"/>
                  <a:pt x="4728373" y="276794"/>
                  <a:pt x="4620666" y="201187"/>
                </a:cubicBezTo>
                <a:cubicBezTo>
                  <a:pt x="4566812" y="163383"/>
                  <a:pt x="4533379" y="107329"/>
                  <a:pt x="4522861" y="47263"/>
                </a:cubicBezTo>
                <a:close/>
                <a:moveTo>
                  <a:pt x="541421" y="0"/>
                </a:moveTo>
                <a:lnTo>
                  <a:pt x="4356714" y="0"/>
                </a:lnTo>
                <a:lnTo>
                  <a:pt x="4356205" y="34459"/>
                </a:lnTo>
                <a:cubicBezTo>
                  <a:pt x="4362464" y="136224"/>
                  <a:pt x="4407157" y="234699"/>
                  <a:pt x="4484237" y="308330"/>
                </a:cubicBezTo>
                <a:cubicBezTo>
                  <a:pt x="4486133" y="310151"/>
                  <a:pt x="4488029" y="311972"/>
                  <a:pt x="4489907" y="313811"/>
                </a:cubicBezTo>
                <a:cubicBezTo>
                  <a:pt x="4733674" y="552267"/>
                  <a:pt x="4749088" y="944782"/>
                  <a:pt x="4524822" y="1201671"/>
                </a:cubicBezTo>
                <a:cubicBezTo>
                  <a:pt x="4437309" y="1301892"/>
                  <a:pt x="4326199" y="1368457"/>
                  <a:pt x="4207357" y="1400707"/>
                </a:cubicBezTo>
                <a:cubicBezTo>
                  <a:pt x="4066155" y="1439039"/>
                  <a:pt x="3957711" y="1552796"/>
                  <a:pt x="3920694" y="1694333"/>
                </a:cubicBezTo>
                <a:cubicBezTo>
                  <a:pt x="3882006" y="1842233"/>
                  <a:pt x="3807745" y="1983116"/>
                  <a:pt x="3697275" y="2103649"/>
                </a:cubicBezTo>
                <a:cubicBezTo>
                  <a:pt x="3339919" y="2493573"/>
                  <a:pt x="2728866" y="2524228"/>
                  <a:pt x="2334530" y="2171713"/>
                </a:cubicBezTo>
                <a:cubicBezTo>
                  <a:pt x="2237292" y="2084783"/>
                  <a:pt x="2161737" y="1982852"/>
                  <a:pt x="2108126" y="1872607"/>
                </a:cubicBezTo>
                <a:cubicBezTo>
                  <a:pt x="2041917" y="1736456"/>
                  <a:pt x="1902913" y="1651778"/>
                  <a:pt x="1751632" y="1647497"/>
                </a:cubicBezTo>
                <a:cubicBezTo>
                  <a:pt x="1363811" y="1636421"/>
                  <a:pt x="978655" y="1451953"/>
                  <a:pt x="721917" y="1088629"/>
                </a:cubicBezTo>
                <a:cubicBezTo>
                  <a:pt x="514495" y="795116"/>
                  <a:pt x="442915" y="431247"/>
                  <a:pt x="515690" y="89522"/>
                </a:cubicBezTo>
                <a:close/>
              </a:path>
            </a:pathLst>
          </a:cu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C1526AE-7CB2-5AF3-0689-57915FDB0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393" y="1148314"/>
            <a:ext cx="5518172" cy="22806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effectLst/>
                <a:latin typeface="Helvetica" pitchFamily="2" charset="0"/>
              </a:rPr>
              <a:t>Sources: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800" u="sng" dirty="0">
                <a:effectLst/>
                <a:latin typeface="Helvetica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https://datadiscovery.nlm.nih.gov/Drugs-and-Chemicals/Computational-Photography-Project-for-Pill-Identif/5jdf-gdqh/about_data</a:t>
            </a:r>
            <a:r>
              <a:rPr lang="de-DE" sz="1800" dirty="0">
                <a:effectLst/>
                <a:latin typeface="Helvetica" pitchFamily="2" charset="0"/>
              </a:rPr>
              <a:t> (</a:t>
            </a:r>
            <a:r>
              <a:rPr lang="de-DE" sz="1800" dirty="0" err="1">
                <a:effectLst/>
                <a:latin typeface="Helvetica" pitchFamily="2" charset="0"/>
              </a:rPr>
              <a:t>provided</a:t>
            </a:r>
            <a:r>
              <a:rPr lang="de-DE" sz="1800" dirty="0">
                <a:effectLst/>
                <a:latin typeface="Helvetica" pitchFamily="2" charset="0"/>
              </a:rPr>
              <a:t> </a:t>
            </a:r>
            <a:r>
              <a:rPr lang="de-DE" sz="1800" dirty="0" err="1">
                <a:effectLst/>
                <a:latin typeface="Helvetica" pitchFamily="2" charset="0"/>
              </a:rPr>
              <a:t>by</a:t>
            </a:r>
            <a:r>
              <a:rPr lang="de-DE" sz="1800" dirty="0">
                <a:effectLst/>
                <a:latin typeface="Helvetica" pitchFamily="2" charset="0"/>
              </a:rPr>
              <a:t> </a:t>
            </a:r>
            <a:r>
              <a:rPr lang="de-DE" sz="1800" dirty="0" err="1">
                <a:effectLst/>
                <a:latin typeface="Helvetica" pitchFamily="2" charset="0"/>
              </a:rPr>
              <a:t>the</a:t>
            </a:r>
            <a:r>
              <a:rPr lang="de-DE" sz="1800" dirty="0">
                <a:effectLst/>
                <a:latin typeface="Helvetica" pitchFamily="2" charset="0"/>
              </a:rPr>
              <a:t> National Library </a:t>
            </a:r>
            <a:r>
              <a:rPr lang="de-DE" sz="1800" dirty="0" err="1">
                <a:effectLst/>
                <a:latin typeface="Helvetica" pitchFamily="2" charset="0"/>
              </a:rPr>
              <a:t>of</a:t>
            </a:r>
            <a:r>
              <a:rPr lang="de-DE" sz="1800" dirty="0">
                <a:effectLst/>
                <a:latin typeface="Helvetica" pitchFamily="2" charset="0"/>
              </a:rPr>
              <a:t> Medicine)</a:t>
            </a:r>
          </a:p>
          <a:p>
            <a:pPr>
              <a:lnSpc>
                <a:spcPct val="100000"/>
              </a:lnSpc>
            </a:pPr>
            <a:endParaRPr lang="de-DE" sz="1000" b="1" dirty="0">
              <a:latin typeface="Helvetica" pitchFamily="2" charset="0"/>
            </a:endParaRPr>
          </a:p>
        </p:txBody>
      </p:sp>
      <p:pic>
        <p:nvPicPr>
          <p:cNvPr id="12" name="Grafik 11" descr="Ein Bild, das Text, Droge, Arzneimittel, Pille enthält.&#10;&#10;Automatisch generierte Beschreibung">
            <a:extLst>
              <a:ext uri="{FF2B5EF4-FFF2-40B4-BE49-F238E27FC236}">
                <a16:creationId xmlns:a16="http://schemas.microsoft.com/office/drawing/2014/main" id="{FBB6891D-1025-06AF-8667-8833FC0F17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19" r="20195" b="2"/>
          <a:stretch/>
        </p:blipFill>
        <p:spPr>
          <a:xfrm>
            <a:off x="8108868" y="-5"/>
            <a:ext cx="4083132" cy="4139026"/>
          </a:xfrm>
          <a:custGeom>
            <a:avLst/>
            <a:gdLst/>
            <a:ahLst/>
            <a:cxnLst/>
            <a:rect l="l" t="t" r="r" b="b"/>
            <a:pathLst>
              <a:path w="4324404" h="4383601">
                <a:moveTo>
                  <a:pt x="2746148" y="0"/>
                </a:moveTo>
                <a:lnTo>
                  <a:pt x="4323945" y="0"/>
                </a:lnTo>
                <a:lnTo>
                  <a:pt x="4323945" y="189837"/>
                </a:lnTo>
                <a:lnTo>
                  <a:pt x="4324404" y="189934"/>
                </a:lnTo>
                <a:lnTo>
                  <a:pt x="4324404" y="4345845"/>
                </a:lnTo>
                <a:lnTo>
                  <a:pt x="4301618" y="4354338"/>
                </a:lnTo>
                <a:cubicBezTo>
                  <a:pt x="4145400" y="4399500"/>
                  <a:pt x="3963602" y="4391094"/>
                  <a:pt x="3821561" y="4338055"/>
                </a:cubicBezTo>
                <a:cubicBezTo>
                  <a:pt x="3380756" y="4173326"/>
                  <a:pt x="3412926" y="3613828"/>
                  <a:pt x="3075286" y="3555382"/>
                </a:cubicBezTo>
                <a:cubicBezTo>
                  <a:pt x="2763298" y="3501374"/>
                  <a:pt x="2583662" y="3953202"/>
                  <a:pt x="2282420" y="3877146"/>
                </a:cubicBezTo>
                <a:cubicBezTo>
                  <a:pt x="1993450" y="3804210"/>
                  <a:pt x="1977366" y="3344549"/>
                  <a:pt x="1702816" y="3324789"/>
                </a:cubicBezTo>
                <a:cubicBezTo>
                  <a:pt x="1580794" y="3316053"/>
                  <a:pt x="1482067" y="3398280"/>
                  <a:pt x="1355608" y="3504009"/>
                </a:cubicBezTo>
                <a:cubicBezTo>
                  <a:pt x="1079256" y="3735088"/>
                  <a:pt x="1064420" y="3963325"/>
                  <a:pt x="881456" y="4084375"/>
                </a:cubicBezTo>
                <a:cubicBezTo>
                  <a:pt x="626944" y="4252433"/>
                  <a:pt x="170124" y="4138731"/>
                  <a:pt x="46022" y="3857664"/>
                </a:cubicBezTo>
                <a:cubicBezTo>
                  <a:pt x="-61371" y="3614383"/>
                  <a:pt x="24322" y="3298027"/>
                  <a:pt x="249576" y="3153195"/>
                </a:cubicBezTo>
                <a:cubicBezTo>
                  <a:pt x="409731" y="3050170"/>
                  <a:pt x="600459" y="3090798"/>
                  <a:pt x="874523" y="2988396"/>
                </a:cubicBezTo>
                <a:cubicBezTo>
                  <a:pt x="909673" y="2975224"/>
                  <a:pt x="1485326" y="2754544"/>
                  <a:pt x="1473263" y="2510015"/>
                </a:cubicBezTo>
                <a:cubicBezTo>
                  <a:pt x="1466329" y="2363104"/>
                  <a:pt x="1260140" y="2255572"/>
                  <a:pt x="1118706" y="2181665"/>
                </a:cubicBezTo>
                <a:cubicBezTo>
                  <a:pt x="740645" y="1984142"/>
                  <a:pt x="634084" y="1927637"/>
                  <a:pt x="591793" y="1789184"/>
                </a:cubicBezTo>
                <a:cubicBezTo>
                  <a:pt x="549501" y="1650732"/>
                  <a:pt x="619525" y="1458339"/>
                  <a:pt x="747717" y="1370497"/>
                </a:cubicBezTo>
                <a:cubicBezTo>
                  <a:pt x="948776" y="1232460"/>
                  <a:pt x="1148864" y="1449049"/>
                  <a:pt x="1464319" y="1328898"/>
                </a:cubicBezTo>
                <a:cubicBezTo>
                  <a:pt x="1505917" y="1313022"/>
                  <a:pt x="1769374" y="1211730"/>
                  <a:pt x="1808130" y="1008245"/>
                </a:cubicBezTo>
                <a:cubicBezTo>
                  <a:pt x="1857978" y="747561"/>
                  <a:pt x="1531778" y="632403"/>
                  <a:pt x="1532679" y="316810"/>
                </a:cubicBezTo>
                <a:cubicBezTo>
                  <a:pt x="1532939" y="232911"/>
                  <a:pt x="1556549" y="145990"/>
                  <a:pt x="1597017" y="65275"/>
                </a:cubicBezTo>
                <a:lnTo>
                  <a:pt x="1635232" y="2"/>
                </a:lnTo>
                <a:lnTo>
                  <a:pt x="2746148" y="2"/>
                </a:lnTo>
                <a:close/>
              </a:path>
            </a:pathLst>
          </a:custGeom>
        </p:spPr>
      </p:pic>
      <p:pic>
        <p:nvPicPr>
          <p:cNvPr id="10" name="Grafik 9" descr="Ein Bild, das Kreis enthält.&#10;&#10;Automatisch generierte Beschreibung">
            <a:extLst>
              <a:ext uri="{FF2B5EF4-FFF2-40B4-BE49-F238E27FC236}">
                <a16:creationId xmlns:a16="http://schemas.microsoft.com/office/drawing/2014/main" id="{F1DCC99E-AC24-ED2F-5728-91DB1B6CE7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876" r="3" b="16088"/>
          <a:stretch/>
        </p:blipFill>
        <p:spPr>
          <a:xfrm>
            <a:off x="7458635" y="4275555"/>
            <a:ext cx="4588656" cy="2582441"/>
          </a:xfrm>
          <a:custGeom>
            <a:avLst/>
            <a:gdLst/>
            <a:ahLst/>
            <a:cxnLst/>
            <a:rect l="l" t="t" r="r" b="b"/>
            <a:pathLst>
              <a:path w="5108114" h="2874786">
                <a:moveTo>
                  <a:pt x="4099339" y="131"/>
                </a:moveTo>
                <a:cubicBezTo>
                  <a:pt x="4124424" y="769"/>
                  <a:pt x="4150115" y="3754"/>
                  <a:pt x="4176516" y="9418"/>
                </a:cubicBezTo>
                <a:cubicBezTo>
                  <a:pt x="4437504" y="65411"/>
                  <a:pt x="4645554" y="361931"/>
                  <a:pt x="4689525" y="624445"/>
                </a:cubicBezTo>
                <a:cubicBezTo>
                  <a:pt x="4774777" y="1133401"/>
                  <a:pt x="4225724" y="1409711"/>
                  <a:pt x="4355388" y="1762437"/>
                </a:cubicBezTo>
                <a:cubicBezTo>
                  <a:pt x="4475290" y="2088621"/>
                  <a:pt x="5002807" y="2011226"/>
                  <a:pt x="5095780" y="2339100"/>
                </a:cubicBezTo>
                <a:cubicBezTo>
                  <a:pt x="5140356" y="2496317"/>
                  <a:pt x="5055678" y="2641720"/>
                  <a:pt x="4976348" y="2781793"/>
                </a:cubicBezTo>
                <a:lnTo>
                  <a:pt x="4926001" y="2874786"/>
                </a:lnTo>
                <a:lnTo>
                  <a:pt x="321852" y="2874786"/>
                </a:lnTo>
                <a:lnTo>
                  <a:pt x="378953" y="2816015"/>
                </a:lnTo>
                <a:cubicBezTo>
                  <a:pt x="435241" y="2750068"/>
                  <a:pt x="477024" y="2673742"/>
                  <a:pt x="490369" y="2589947"/>
                </a:cubicBezTo>
                <a:cubicBezTo>
                  <a:pt x="549932" y="2215937"/>
                  <a:pt x="-13850" y="2042162"/>
                  <a:pt x="261" y="1591031"/>
                </a:cubicBezTo>
                <a:cubicBezTo>
                  <a:pt x="7897" y="1346337"/>
                  <a:pt x="183305" y="1092912"/>
                  <a:pt x="397096" y="997888"/>
                </a:cubicBezTo>
                <a:cubicBezTo>
                  <a:pt x="724919" y="852190"/>
                  <a:pt x="971924" y="1154650"/>
                  <a:pt x="1245314" y="1000937"/>
                </a:cubicBezTo>
                <a:cubicBezTo>
                  <a:pt x="1472233" y="873356"/>
                  <a:pt x="1437033" y="531123"/>
                  <a:pt x="1708243" y="279710"/>
                </a:cubicBezTo>
                <a:cubicBezTo>
                  <a:pt x="1911014" y="91733"/>
                  <a:pt x="2147676" y="5176"/>
                  <a:pt x="2391678" y="70554"/>
                </a:cubicBezTo>
                <a:cubicBezTo>
                  <a:pt x="2640812" y="137310"/>
                  <a:pt x="2733223" y="393993"/>
                  <a:pt x="3021156" y="438220"/>
                </a:cubicBezTo>
                <a:cubicBezTo>
                  <a:pt x="3482828" y="509142"/>
                  <a:pt x="3723051" y="-9440"/>
                  <a:pt x="4099339" y="131"/>
                </a:cubicBezTo>
                <a:close/>
              </a:path>
            </a:pathLst>
          </a:custGeom>
        </p:spPr>
      </p:pic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32D4BC5-70FB-899C-E901-84EDA227A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C093923-733D-9270-B357-64EE2ACF742B}"/>
              </a:ext>
            </a:extLst>
          </p:cNvPr>
          <p:cNvSpPr txBox="1"/>
          <p:nvPr/>
        </p:nvSpPr>
        <p:spPr>
          <a:xfrm>
            <a:off x="386442" y="2797324"/>
            <a:ext cx="7069144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de-DE" u="sng" dirty="0">
                <a:effectLst/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https://www.kaggle.com/datasets/gauravduttakiit/pharmaceutical-drug-recognition</a:t>
            </a:r>
            <a:r>
              <a:rPr lang="de-DE" dirty="0">
                <a:effectLst/>
                <a:latin typeface="Helvetica" pitchFamily="2" charset="0"/>
              </a:rPr>
              <a:t> (</a:t>
            </a:r>
            <a:r>
              <a:rPr lang="de-DE" dirty="0" err="1">
                <a:effectLst/>
                <a:latin typeface="Helvetica" pitchFamily="2" charset="0"/>
              </a:rPr>
              <a:t>provided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by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Gaurav</a:t>
            </a:r>
            <a:r>
              <a:rPr lang="de-DE" dirty="0">
                <a:effectLst/>
                <a:latin typeface="Helvetica" pitchFamily="2" charset="0"/>
              </a:rPr>
              <a:t> Dutta on </a:t>
            </a:r>
            <a:r>
              <a:rPr lang="de-DE" dirty="0" err="1">
                <a:effectLst/>
                <a:latin typeface="Helvetica" pitchFamily="2" charset="0"/>
              </a:rPr>
              <a:t>Kaggle</a:t>
            </a:r>
            <a:r>
              <a:rPr lang="de-DE" dirty="0">
                <a:effectLst/>
                <a:latin typeface="Helvetica" pitchFamily="2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effectLst/>
                <a:latin typeface="Zapf Dingbats"/>
              </a:rPr>
              <a:t>➞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concatenated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two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datasets</a:t>
            </a:r>
            <a:r>
              <a:rPr lang="de-DE" dirty="0">
                <a:latin typeface="Helvetica" pitchFamily="2" charset="0"/>
              </a:rPr>
              <a:t>, </a:t>
            </a:r>
            <a:r>
              <a:rPr lang="de-DE" dirty="0" err="1">
                <a:effectLst/>
                <a:latin typeface="Helvetica" pitchFamily="2" charset="0"/>
              </a:rPr>
              <a:t>then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took</a:t>
            </a:r>
            <a:r>
              <a:rPr lang="de-DE" dirty="0">
                <a:effectLst/>
                <a:latin typeface="Helvetica" pitchFamily="2" charset="0"/>
              </a:rPr>
              <a:t> a sample </a:t>
            </a:r>
            <a:r>
              <a:rPr lang="de-DE" dirty="0" err="1">
                <a:effectLst/>
                <a:latin typeface="Helvetica" pitchFamily="2" charset="0"/>
              </a:rPr>
              <a:t>subset</a:t>
            </a:r>
            <a:r>
              <a:rPr lang="de-DE" dirty="0">
                <a:effectLst/>
                <a:latin typeface="Helvetica" pitchFamily="2" charset="0"/>
              </a:rPr>
              <a:t> (50%) </a:t>
            </a:r>
            <a:r>
              <a:rPr lang="de-DE" dirty="0" err="1">
                <a:effectLst/>
                <a:latin typeface="Helvetica" pitchFamily="2" charset="0"/>
              </a:rPr>
              <a:t>because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dataset</a:t>
            </a:r>
            <a:r>
              <a:rPr lang="de-DE" dirty="0">
                <a:effectLst/>
                <a:latin typeface="Helvetica" pitchFamily="2" charset="0"/>
              </a:rPr>
              <a:t> was </a:t>
            </a:r>
            <a:r>
              <a:rPr lang="de-DE" dirty="0" err="1">
                <a:effectLst/>
                <a:latin typeface="Helvetica" pitchFamily="2" charset="0"/>
              </a:rPr>
              <a:t>far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too</a:t>
            </a:r>
            <a:r>
              <a:rPr lang="de-DE" dirty="0">
                <a:effectLst/>
                <a:latin typeface="Helvetica" pitchFamily="2" charset="0"/>
              </a:rPr>
              <a:t> large and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kernel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always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crashed</a:t>
            </a:r>
            <a:endParaRPr lang="de-DE" dirty="0">
              <a:effectLst/>
              <a:latin typeface="Helvetica" pitchFamily="2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effectLst/>
                <a:latin typeface="Zapf Dingbats"/>
              </a:rPr>
              <a:t>➞</a:t>
            </a:r>
            <a:r>
              <a:rPr lang="de-DE" dirty="0">
                <a:effectLst/>
                <a:latin typeface="Helvetica" pitchFamily="2" charset="0"/>
              </a:rPr>
              <a:t> Problem </a:t>
            </a:r>
            <a:r>
              <a:rPr lang="de-DE" dirty="0" err="1">
                <a:effectLst/>
                <a:latin typeface="Helvetica" pitchFamily="2" charset="0"/>
              </a:rPr>
              <a:t>No</a:t>
            </a:r>
            <a:r>
              <a:rPr lang="de-DE" dirty="0">
                <a:effectLst/>
                <a:latin typeface="Helvetica" pitchFamily="2" charset="0"/>
              </a:rPr>
              <a:t>. 2: The </a:t>
            </a:r>
            <a:r>
              <a:rPr lang="de-DE" dirty="0" err="1">
                <a:effectLst/>
                <a:latin typeface="Helvetica" pitchFamily="2" charset="0"/>
              </a:rPr>
              <a:t>dataset</a:t>
            </a:r>
            <a:r>
              <a:rPr lang="de-DE" dirty="0">
                <a:effectLst/>
                <a:latin typeface="Helvetica" pitchFamily="2" charset="0"/>
              </a:rPr>
              <a:t> was </a:t>
            </a:r>
            <a:r>
              <a:rPr lang="de-DE" dirty="0" err="1">
                <a:effectLst/>
                <a:latin typeface="Helvetica" pitchFamily="2" charset="0"/>
              </a:rPr>
              <a:t>very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imbalanced</a:t>
            </a:r>
            <a:r>
              <a:rPr lang="de-DE" dirty="0">
                <a:effectLst/>
                <a:latin typeface="Helvetica" pitchFamily="2" charset="0"/>
              </a:rPr>
              <a:t>, </a:t>
            </a:r>
            <a:r>
              <a:rPr lang="de-DE" dirty="0" err="1">
                <a:effectLst/>
                <a:latin typeface="Helvetica" pitchFamily="2" charset="0"/>
              </a:rPr>
              <a:t>with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some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classes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having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significantly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fewer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samples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which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can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prevent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model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from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learning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properly</a:t>
            </a:r>
            <a:r>
              <a:rPr lang="de-DE" dirty="0">
                <a:effectLst/>
                <a:latin typeface="Helvetica" pitchFamily="2" charset="0"/>
              </a:rPr>
              <a:t> and </a:t>
            </a:r>
            <a:r>
              <a:rPr lang="de-DE" dirty="0" err="1">
                <a:effectLst/>
                <a:latin typeface="Helvetica" pitchFamily="2" charset="0"/>
              </a:rPr>
              <a:t>cause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it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to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focus</a:t>
            </a:r>
            <a:r>
              <a:rPr lang="de-DE" dirty="0">
                <a:effectLst/>
                <a:latin typeface="Helvetica" pitchFamily="2" charset="0"/>
              </a:rPr>
              <a:t> on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most</a:t>
            </a:r>
            <a:r>
              <a:rPr lang="de-DE" dirty="0">
                <a:effectLst/>
                <a:latin typeface="Helvetica" pitchFamily="2" charset="0"/>
              </a:rPr>
              <a:t> frequent </a:t>
            </a:r>
            <a:r>
              <a:rPr lang="de-DE" dirty="0" err="1">
                <a:effectLst/>
                <a:latin typeface="Helvetica" pitchFamily="2" charset="0"/>
              </a:rPr>
              <a:t>classes</a:t>
            </a:r>
            <a:endParaRPr lang="de-DE" dirty="0">
              <a:latin typeface="Helvetica" pitchFamily="2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de-DE" dirty="0">
                <a:effectLst/>
                <a:latin typeface="Zapf Dingbats"/>
              </a:rPr>
              <a:t>➞</a:t>
            </a:r>
            <a:r>
              <a:rPr lang="de-DE" dirty="0">
                <a:effectLst/>
                <a:latin typeface="Helvetica" pitchFamily="2" charset="0"/>
              </a:rPr>
              <a:t> Solution: </a:t>
            </a:r>
            <a:r>
              <a:rPr lang="de-DE" dirty="0" err="1">
                <a:effectLst/>
                <a:latin typeface="Helvetica" pitchFamily="2" charset="0"/>
              </a:rPr>
              <a:t>Used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class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weights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to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inform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model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of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the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imbalance</a:t>
            </a:r>
            <a:r>
              <a:rPr lang="de-DE" dirty="0">
                <a:effectLst/>
                <a:latin typeface="Helvetica" pitchFamily="2" charset="0"/>
              </a:rPr>
              <a:t>, </a:t>
            </a:r>
            <a:r>
              <a:rPr lang="de-DE" dirty="0" err="1">
                <a:effectLst/>
                <a:latin typeface="Helvetica" pitchFamily="2" charset="0"/>
              </a:rPr>
              <a:t>giving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less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common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classes</a:t>
            </a:r>
            <a:r>
              <a:rPr lang="de-DE" dirty="0">
                <a:effectLst/>
                <a:latin typeface="Helvetica" pitchFamily="2" charset="0"/>
              </a:rPr>
              <a:t> a </a:t>
            </a:r>
            <a:r>
              <a:rPr lang="de-DE" dirty="0" err="1">
                <a:effectLst/>
                <a:latin typeface="Helvetica" pitchFamily="2" charset="0"/>
              </a:rPr>
              <a:t>higher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weight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during</a:t>
            </a:r>
            <a:r>
              <a:rPr lang="de-DE" dirty="0">
                <a:effectLst/>
                <a:latin typeface="Helvetica" pitchFamily="2" charset="0"/>
              </a:rPr>
              <a:t> </a:t>
            </a:r>
            <a:r>
              <a:rPr lang="de-DE" dirty="0" err="1">
                <a:effectLst/>
                <a:latin typeface="Helvetica" pitchFamily="2" charset="0"/>
              </a:rPr>
              <a:t>training</a:t>
            </a:r>
            <a:endParaRPr lang="de-DE" dirty="0">
              <a:effectLst/>
              <a:latin typeface="Helvetica" pitchFamily="2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0278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0E3BCB05-FCFA-2F46-B20C-E3B3D981ED8F}"/>
              </a:ext>
            </a:extLst>
          </p:cNvPr>
          <p:cNvSpPr/>
          <p:nvPr/>
        </p:nvSpPr>
        <p:spPr>
          <a:xfrm>
            <a:off x="10310812" y="0"/>
            <a:ext cx="188118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7" name="Inhaltsplatzhalter 6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6839F8A3-F8F5-ECF7-2609-8CC5F97BA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99" y="1011938"/>
            <a:ext cx="9713844" cy="5687841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13E1E3B-DE7B-C067-C58A-4145D366A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96E62AC7-3B3B-C88C-F5A4-DC595D57E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IMPLEMENTATION DETAILS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070D892-3B49-13DC-1BF6-71F40B789D2B}"/>
              </a:ext>
            </a:extLst>
          </p:cNvPr>
          <p:cNvSpPr/>
          <p:nvPr/>
        </p:nvSpPr>
        <p:spPr>
          <a:xfrm>
            <a:off x="609599" y="984131"/>
            <a:ext cx="7257222" cy="54337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BA4BE63-D298-186E-259A-4BC90B2583D3}"/>
              </a:ext>
            </a:extLst>
          </p:cNvPr>
          <p:cNvSpPr txBox="1"/>
          <p:nvPr/>
        </p:nvSpPr>
        <p:spPr>
          <a:xfrm>
            <a:off x="10310812" y="1173382"/>
            <a:ext cx="3061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Sampling 50 % </a:t>
            </a:r>
          </a:p>
          <a:p>
            <a:r>
              <a:rPr lang="de-DE" sz="1600" dirty="0" err="1">
                <a:latin typeface="Helvetica" pitchFamily="2" charset="0"/>
              </a:rPr>
              <a:t>of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the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dataset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2A9C58-B8D2-8BCB-D3F8-F161DDFC1CCB}"/>
              </a:ext>
            </a:extLst>
          </p:cNvPr>
          <p:cNvSpPr/>
          <p:nvPr/>
        </p:nvSpPr>
        <p:spPr>
          <a:xfrm>
            <a:off x="609599" y="1527506"/>
            <a:ext cx="7257222" cy="168657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9765F72-78DE-8BD8-A597-B825E9ABFA37}"/>
              </a:ext>
            </a:extLst>
          </p:cNvPr>
          <p:cNvSpPr txBox="1"/>
          <p:nvPr/>
        </p:nvSpPr>
        <p:spPr>
          <a:xfrm>
            <a:off x="10323443" y="1915888"/>
            <a:ext cx="3061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Loading</a:t>
            </a:r>
            <a:r>
              <a:rPr lang="de-DE" sz="1600" dirty="0">
                <a:latin typeface="Helvetica" pitchFamily="2" charset="0"/>
              </a:rPr>
              <a:t> &amp; </a:t>
            </a:r>
          </a:p>
          <a:p>
            <a:r>
              <a:rPr lang="de-DE" sz="1600" dirty="0" err="1">
                <a:latin typeface="Helvetica" pitchFamily="2" charset="0"/>
              </a:rPr>
              <a:t>Preprocessing</a:t>
            </a:r>
            <a:r>
              <a:rPr lang="de-DE" sz="1600" dirty="0">
                <a:latin typeface="Helvetica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Helvetica" pitchFamily="2" charset="0"/>
              </a:rPr>
              <a:t>Resizing</a:t>
            </a:r>
            <a:endParaRPr lang="de-DE" sz="16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latin typeface="Helvetica" pitchFamily="2" charset="0"/>
              </a:rPr>
              <a:t>Normalizing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605E264-6A2A-1E8A-C50B-96D7EB2B12C7}"/>
              </a:ext>
            </a:extLst>
          </p:cNvPr>
          <p:cNvSpPr/>
          <p:nvPr/>
        </p:nvSpPr>
        <p:spPr>
          <a:xfrm>
            <a:off x="609599" y="3218350"/>
            <a:ext cx="9524999" cy="745862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EFF1F0D-E1F9-6853-CC89-6B5DEDDE4D3B}"/>
              </a:ext>
            </a:extLst>
          </p:cNvPr>
          <p:cNvSpPr txBox="1"/>
          <p:nvPr/>
        </p:nvSpPr>
        <p:spPr>
          <a:xfrm>
            <a:off x="10310812" y="3205098"/>
            <a:ext cx="112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Encoding </a:t>
            </a:r>
            <a:r>
              <a:rPr lang="de-DE" sz="1600" dirty="0" err="1">
                <a:latin typeface="Helvetica" pitchFamily="2" charset="0"/>
              </a:rPr>
              <a:t>labels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84A6A6D-D64F-2A0B-8384-A068AB73A5D9}"/>
              </a:ext>
            </a:extLst>
          </p:cNvPr>
          <p:cNvSpPr/>
          <p:nvPr/>
        </p:nvSpPr>
        <p:spPr>
          <a:xfrm>
            <a:off x="609599" y="3950960"/>
            <a:ext cx="9525001" cy="793318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B1979FE-DF16-1D96-BDE2-9483CAF856DF}"/>
              </a:ext>
            </a:extLst>
          </p:cNvPr>
          <p:cNvSpPr txBox="1"/>
          <p:nvPr/>
        </p:nvSpPr>
        <p:spPr>
          <a:xfrm>
            <a:off x="10323443" y="3997941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Filtering</a:t>
            </a:r>
            <a:r>
              <a:rPr lang="de-DE" sz="1600" dirty="0">
                <a:latin typeface="Helvetica" pitchFamily="2" charset="0"/>
              </a:rPr>
              <a:t> </a:t>
            </a:r>
          </a:p>
          <a:p>
            <a:r>
              <a:rPr lang="de-DE" sz="1600" dirty="0" err="1">
                <a:latin typeface="Helvetica" pitchFamily="2" charset="0"/>
              </a:rPr>
              <a:t>placeholder</a:t>
            </a:r>
            <a:endParaRPr lang="de-DE" sz="1600" dirty="0">
              <a:latin typeface="Helvetica" pitchFamily="2" charset="0"/>
            </a:endParaRPr>
          </a:p>
          <a:p>
            <a:r>
              <a:rPr lang="de-DE" sz="1600" dirty="0" err="1">
                <a:latin typeface="Helvetica" pitchFamily="2" charset="0"/>
              </a:rPr>
              <a:t>images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2F43D8D-F0F5-1036-1984-290878586F13}"/>
              </a:ext>
            </a:extLst>
          </p:cNvPr>
          <p:cNvSpPr txBox="1"/>
          <p:nvPr/>
        </p:nvSpPr>
        <p:spPr>
          <a:xfrm>
            <a:off x="10310812" y="4926432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Filtering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classes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with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few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images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A146C8F-9EA0-DFF4-EF53-A7CC3455597D}"/>
              </a:ext>
            </a:extLst>
          </p:cNvPr>
          <p:cNvSpPr/>
          <p:nvPr/>
        </p:nvSpPr>
        <p:spPr>
          <a:xfrm>
            <a:off x="609598" y="4743943"/>
            <a:ext cx="9525001" cy="112992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7B406AD-FF39-35C6-4BCC-2823A8D8EE85}"/>
              </a:ext>
            </a:extLst>
          </p:cNvPr>
          <p:cNvSpPr/>
          <p:nvPr/>
        </p:nvSpPr>
        <p:spPr>
          <a:xfrm>
            <a:off x="609597" y="5879793"/>
            <a:ext cx="9525001" cy="814061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2773A84F-5790-A0D4-9DD3-8882B805F71B}"/>
              </a:ext>
            </a:extLst>
          </p:cNvPr>
          <p:cNvSpPr txBox="1"/>
          <p:nvPr/>
        </p:nvSpPr>
        <p:spPr>
          <a:xfrm>
            <a:off x="10310812" y="599433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Re-</a:t>
            </a:r>
            <a:r>
              <a:rPr lang="de-DE" sz="1600" dirty="0" err="1">
                <a:latin typeface="Helvetica" pitchFamily="2" charset="0"/>
              </a:rPr>
              <a:t>encoding</a:t>
            </a:r>
            <a:endParaRPr lang="de-DE" sz="1600" dirty="0">
              <a:latin typeface="Helvetica" pitchFamily="2" charset="0"/>
            </a:endParaRPr>
          </a:p>
        </p:txBody>
      </p:sp>
      <p:pic>
        <p:nvPicPr>
          <p:cNvPr id="22" name="Grafik 21" descr="Caretzeichen nach unten Silhouette">
            <a:extLst>
              <a:ext uri="{FF2B5EF4-FFF2-40B4-BE49-F238E27FC236}">
                <a16:creationId xmlns:a16="http://schemas.microsoft.com/office/drawing/2014/main" id="{B5A6FD28-092D-2722-A8EF-6CA7971BB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3530" y="1571765"/>
            <a:ext cx="528431" cy="528431"/>
          </a:xfrm>
          <a:prstGeom prst="rect">
            <a:avLst/>
          </a:prstGeom>
        </p:spPr>
      </p:pic>
      <p:pic>
        <p:nvPicPr>
          <p:cNvPr id="23" name="Grafik 22" descr="Caretzeichen nach unten Silhouette">
            <a:extLst>
              <a:ext uri="{FF2B5EF4-FFF2-40B4-BE49-F238E27FC236}">
                <a16:creationId xmlns:a16="http://schemas.microsoft.com/office/drawing/2014/main" id="{17837774-C08E-D002-2D24-DA4FE36FB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9449" y="4656471"/>
            <a:ext cx="528431" cy="528431"/>
          </a:xfrm>
          <a:prstGeom prst="rect">
            <a:avLst/>
          </a:prstGeom>
        </p:spPr>
      </p:pic>
      <p:pic>
        <p:nvPicPr>
          <p:cNvPr id="24" name="Grafik 23" descr="Caretzeichen nach unten Silhouette">
            <a:extLst>
              <a:ext uri="{FF2B5EF4-FFF2-40B4-BE49-F238E27FC236}">
                <a16:creationId xmlns:a16="http://schemas.microsoft.com/office/drawing/2014/main" id="{EA18A077-480D-05BF-7ABB-A88F4360A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9450" y="3644110"/>
            <a:ext cx="528431" cy="528431"/>
          </a:xfrm>
          <a:prstGeom prst="rect">
            <a:avLst/>
          </a:prstGeom>
        </p:spPr>
      </p:pic>
      <p:pic>
        <p:nvPicPr>
          <p:cNvPr id="25" name="Grafik 24" descr="Caretzeichen nach unten Silhouette">
            <a:extLst>
              <a:ext uri="{FF2B5EF4-FFF2-40B4-BE49-F238E27FC236}">
                <a16:creationId xmlns:a16="http://schemas.microsoft.com/office/drawing/2014/main" id="{20E8DE49-3989-1FE0-C4F0-6D0708D68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58500" y="2850547"/>
            <a:ext cx="528431" cy="528431"/>
          </a:xfrm>
          <a:prstGeom prst="rect">
            <a:avLst/>
          </a:prstGeom>
        </p:spPr>
      </p:pic>
      <p:pic>
        <p:nvPicPr>
          <p:cNvPr id="26" name="Grafik 25" descr="Caretzeichen nach unten Silhouette">
            <a:extLst>
              <a:ext uri="{FF2B5EF4-FFF2-40B4-BE49-F238E27FC236}">
                <a16:creationId xmlns:a16="http://schemas.microsoft.com/office/drawing/2014/main" id="{C550F86C-72F6-F313-8760-A6AE91A51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9448" y="5635180"/>
            <a:ext cx="528431" cy="52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41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E9260-0001-08F0-9CF0-533555A6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ACCB3DC0-6EE5-714A-C9FE-C43D402AEA28}"/>
              </a:ext>
            </a:extLst>
          </p:cNvPr>
          <p:cNvSpPr/>
          <p:nvPr/>
        </p:nvSpPr>
        <p:spPr>
          <a:xfrm>
            <a:off x="10144330" y="0"/>
            <a:ext cx="204767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BA8812-F049-5E0B-9685-5617A675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5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F40FBBF-98C4-8EAC-B73D-1B83A2DA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IMPLEMENTATION DETAILS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9823C52-588A-BACC-004C-853A8528C715}"/>
              </a:ext>
            </a:extLst>
          </p:cNvPr>
          <p:cNvSpPr txBox="1"/>
          <p:nvPr/>
        </p:nvSpPr>
        <p:spPr>
          <a:xfrm>
            <a:off x="10134596" y="842926"/>
            <a:ext cx="3061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Transfer Learning</a:t>
            </a:r>
          </a:p>
          <a:p>
            <a:r>
              <a:rPr lang="de-DE" sz="1600" dirty="0" err="1">
                <a:latin typeface="Helvetica" pitchFamily="2" charset="0"/>
              </a:rPr>
              <a:t>with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MobileNet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as</a:t>
            </a:r>
            <a:r>
              <a:rPr lang="de-DE" sz="1600" dirty="0">
                <a:latin typeface="Helvetica" pitchFamily="2" charset="0"/>
              </a:rPr>
              <a:t> </a:t>
            </a:r>
          </a:p>
          <a:p>
            <a:r>
              <a:rPr lang="de-DE" sz="1600" dirty="0">
                <a:latin typeface="Helvetica" pitchFamily="2" charset="0"/>
              </a:rPr>
              <a:t>Base </a:t>
            </a:r>
            <a:r>
              <a:rPr lang="de-DE" sz="1600" dirty="0" err="1">
                <a:latin typeface="Helvetica" pitchFamily="2" charset="0"/>
              </a:rPr>
              <a:t>model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B1D936A-05E7-4E63-3658-24B01A267E0F}"/>
              </a:ext>
            </a:extLst>
          </p:cNvPr>
          <p:cNvSpPr txBox="1"/>
          <p:nvPr/>
        </p:nvSpPr>
        <p:spPr>
          <a:xfrm>
            <a:off x="10122175" y="1900901"/>
            <a:ext cx="3061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Initially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freezing</a:t>
            </a:r>
            <a:r>
              <a:rPr lang="de-DE" sz="1600" dirty="0">
                <a:latin typeface="Helvetica" pitchFamily="2" charset="0"/>
              </a:rPr>
              <a:t> </a:t>
            </a:r>
          </a:p>
          <a:p>
            <a:r>
              <a:rPr lang="de-DE" sz="1600" dirty="0" err="1">
                <a:latin typeface="Helvetica" pitchFamily="2" charset="0"/>
              </a:rPr>
              <a:t>Layers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of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pre-trained</a:t>
            </a:r>
            <a:endParaRPr lang="de-DE" sz="1600" dirty="0">
              <a:latin typeface="Helvetica" pitchFamily="2" charset="0"/>
            </a:endParaRPr>
          </a:p>
          <a:p>
            <a:r>
              <a:rPr lang="de-DE" sz="1600" dirty="0" err="1">
                <a:latin typeface="Helvetica" pitchFamily="2" charset="0"/>
              </a:rPr>
              <a:t>model</a:t>
            </a:r>
            <a:r>
              <a:rPr lang="de-DE" sz="1600" dirty="0">
                <a:latin typeface="Helvetica" pitchFamily="2" charset="0"/>
              </a:rPr>
              <a:t> (</a:t>
            </a:r>
            <a:r>
              <a:rPr lang="de-DE" sz="1600" dirty="0" err="1">
                <a:latin typeface="Helvetica" pitchFamily="2" charset="0"/>
              </a:rPr>
              <a:t>focus</a:t>
            </a:r>
            <a:r>
              <a:rPr lang="de-DE" sz="1600" dirty="0">
                <a:latin typeface="Helvetica" pitchFamily="2" charset="0"/>
              </a:rPr>
              <a:t> on </a:t>
            </a:r>
          </a:p>
          <a:p>
            <a:r>
              <a:rPr lang="de-DE" sz="1600" dirty="0" err="1">
                <a:latin typeface="Helvetica" pitchFamily="2" charset="0"/>
              </a:rPr>
              <a:t>newly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added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layers</a:t>
            </a:r>
            <a:r>
              <a:rPr lang="de-DE" sz="1600" dirty="0">
                <a:latin typeface="Helvetica" pitchFamily="2" charset="0"/>
              </a:rPr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2235C42-13E4-820A-CC60-F51B83FB738E}"/>
              </a:ext>
            </a:extLst>
          </p:cNvPr>
          <p:cNvSpPr txBox="1"/>
          <p:nvPr/>
        </p:nvSpPr>
        <p:spPr>
          <a:xfrm>
            <a:off x="10134596" y="3220702"/>
            <a:ext cx="1850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Compiling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the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model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F4CCE74-63AE-BF36-836C-C8657445384C}"/>
              </a:ext>
            </a:extLst>
          </p:cNvPr>
          <p:cNvSpPr txBox="1"/>
          <p:nvPr/>
        </p:nvSpPr>
        <p:spPr>
          <a:xfrm>
            <a:off x="10156755" y="4496472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Data </a:t>
            </a:r>
            <a:r>
              <a:rPr lang="de-DE" sz="1600" dirty="0" err="1">
                <a:latin typeface="Helvetica" pitchFamily="2" charset="0"/>
              </a:rPr>
              <a:t>augmentation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315D56-2985-BB12-1D0D-789930899794}"/>
              </a:ext>
            </a:extLst>
          </p:cNvPr>
          <p:cNvSpPr txBox="1"/>
          <p:nvPr/>
        </p:nvSpPr>
        <p:spPr>
          <a:xfrm>
            <a:off x="10156755" y="5659280"/>
            <a:ext cx="1962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Splitting </a:t>
            </a:r>
            <a:r>
              <a:rPr lang="de-DE" sz="1600" dirty="0" err="1">
                <a:latin typeface="Helvetica" pitchFamily="2" charset="0"/>
              </a:rPr>
              <a:t>into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train</a:t>
            </a:r>
            <a:r>
              <a:rPr lang="de-DE" sz="1600" dirty="0">
                <a:latin typeface="Helvetica" pitchFamily="2" charset="0"/>
              </a:rPr>
              <a:t> and </a:t>
            </a:r>
            <a:r>
              <a:rPr lang="de-DE" sz="1600" dirty="0" err="1">
                <a:latin typeface="Helvetica" pitchFamily="2" charset="0"/>
              </a:rPr>
              <a:t>validation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images</a:t>
            </a:r>
            <a:endParaRPr lang="de-DE" sz="1600" dirty="0">
              <a:latin typeface="Helvetica" pitchFamily="2" charset="0"/>
            </a:endParaRPr>
          </a:p>
        </p:txBody>
      </p:sp>
      <p:pic>
        <p:nvPicPr>
          <p:cNvPr id="22" name="Grafik 21" descr="Caretzeichen nach unten Silhouette">
            <a:extLst>
              <a:ext uri="{FF2B5EF4-FFF2-40B4-BE49-F238E27FC236}">
                <a16:creationId xmlns:a16="http://schemas.microsoft.com/office/drawing/2014/main" id="{6E630194-3BD3-80F6-6C8C-A32C16660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3530" y="1571765"/>
            <a:ext cx="528431" cy="528431"/>
          </a:xfrm>
          <a:prstGeom prst="rect">
            <a:avLst/>
          </a:prstGeom>
        </p:spPr>
      </p:pic>
      <p:pic>
        <p:nvPicPr>
          <p:cNvPr id="21" name="Inhaltsplatzhalter 20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AC8EFA7C-9BE0-2A81-A0DB-C21678D10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 contrast="4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96" y="765083"/>
            <a:ext cx="9525002" cy="6092917"/>
          </a:xfrm>
        </p:spPr>
      </p:pic>
      <p:pic>
        <p:nvPicPr>
          <p:cNvPr id="24" name="Grafik 23" descr="Caretzeichen nach unten Silhouette">
            <a:extLst>
              <a:ext uri="{FF2B5EF4-FFF2-40B4-BE49-F238E27FC236}">
                <a16:creationId xmlns:a16="http://schemas.microsoft.com/office/drawing/2014/main" id="{82E28DF7-4521-EC3E-C625-E7399E624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500" y="3827304"/>
            <a:ext cx="528431" cy="528431"/>
          </a:xfrm>
          <a:prstGeom prst="rect">
            <a:avLst/>
          </a:prstGeom>
        </p:spPr>
      </p:pic>
      <p:pic>
        <p:nvPicPr>
          <p:cNvPr id="25" name="Grafik 24" descr="Caretzeichen nach unten Silhouette">
            <a:extLst>
              <a:ext uri="{FF2B5EF4-FFF2-40B4-BE49-F238E27FC236}">
                <a16:creationId xmlns:a16="http://schemas.microsoft.com/office/drawing/2014/main" id="{09E84630-23E0-9BFB-11AC-522D7B172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58500" y="2850547"/>
            <a:ext cx="528431" cy="528431"/>
          </a:xfrm>
          <a:prstGeom prst="rect">
            <a:avLst/>
          </a:prstGeom>
        </p:spPr>
      </p:pic>
      <p:pic>
        <p:nvPicPr>
          <p:cNvPr id="26" name="Grafik 25" descr="Caretzeichen nach unten Silhouette">
            <a:extLst>
              <a:ext uri="{FF2B5EF4-FFF2-40B4-BE49-F238E27FC236}">
                <a16:creationId xmlns:a16="http://schemas.microsoft.com/office/drawing/2014/main" id="{E256B7A0-769D-7BD6-527C-98D8D5D87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7915" y="5264776"/>
            <a:ext cx="528431" cy="52843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5562083-E6FF-19F5-1A0C-44DD66358213}"/>
              </a:ext>
            </a:extLst>
          </p:cNvPr>
          <p:cNvSpPr/>
          <p:nvPr/>
        </p:nvSpPr>
        <p:spPr>
          <a:xfrm>
            <a:off x="609594" y="2454540"/>
            <a:ext cx="7257222" cy="744634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0CD0032-C96E-58D2-A884-F75BF57768DA}"/>
              </a:ext>
            </a:extLst>
          </p:cNvPr>
          <p:cNvSpPr/>
          <p:nvPr/>
        </p:nvSpPr>
        <p:spPr>
          <a:xfrm>
            <a:off x="609594" y="759072"/>
            <a:ext cx="7257222" cy="168657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60719B6-25DF-6BF2-4D02-875E91294420}"/>
              </a:ext>
            </a:extLst>
          </p:cNvPr>
          <p:cNvSpPr/>
          <p:nvPr/>
        </p:nvSpPr>
        <p:spPr>
          <a:xfrm>
            <a:off x="609600" y="3205098"/>
            <a:ext cx="9512575" cy="60338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FDBDDAF-B317-6B51-861B-F90105B33DBF}"/>
              </a:ext>
            </a:extLst>
          </p:cNvPr>
          <p:cNvSpPr/>
          <p:nvPr/>
        </p:nvSpPr>
        <p:spPr>
          <a:xfrm>
            <a:off x="609599" y="3808483"/>
            <a:ext cx="9524999" cy="1730926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4815E008-A7E9-505A-AEC3-6649F9D9D520}"/>
              </a:ext>
            </a:extLst>
          </p:cNvPr>
          <p:cNvSpPr/>
          <p:nvPr/>
        </p:nvSpPr>
        <p:spPr>
          <a:xfrm>
            <a:off x="609597" y="5539409"/>
            <a:ext cx="9524999" cy="1182066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1212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BA464-5321-65A1-EF07-2B0DBB1C7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A1B8C9FA-2333-F208-C672-BD64C707A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4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734" y="1050491"/>
            <a:ext cx="10518512" cy="5216671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6A6E4E8-528E-C1EB-8594-05CF9B4F4CE1}"/>
              </a:ext>
            </a:extLst>
          </p:cNvPr>
          <p:cNvSpPr/>
          <p:nvPr/>
        </p:nvSpPr>
        <p:spPr>
          <a:xfrm>
            <a:off x="10170834" y="0"/>
            <a:ext cx="2039152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88943D-7898-8FA1-9621-5EF9DBD7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6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8689A6A-2B2F-F90E-03A0-31CBD5F9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IMPLEMENTATION DETAILS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4427867-98B5-26AD-15ED-4A811D23D159}"/>
              </a:ext>
            </a:extLst>
          </p:cNvPr>
          <p:cNvSpPr txBox="1"/>
          <p:nvPr/>
        </p:nvSpPr>
        <p:spPr>
          <a:xfrm>
            <a:off x="10130757" y="858617"/>
            <a:ext cx="2035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lvetica" pitchFamily="2" charset="0"/>
              </a:rPr>
              <a:t>Class </a:t>
            </a:r>
            <a:r>
              <a:rPr lang="de-DE" sz="1400" dirty="0" err="1">
                <a:latin typeface="Helvetica" pitchFamily="2" charset="0"/>
              </a:rPr>
              <a:t>weighting</a:t>
            </a:r>
            <a:r>
              <a:rPr lang="de-DE" sz="1400" dirty="0">
                <a:latin typeface="Helvetica" pitchFamily="2" charset="0"/>
              </a:rPr>
              <a:t>: </a:t>
            </a:r>
            <a:r>
              <a:rPr lang="de-DE" sz="1400" dirty="0" err="1">
                <a:latin typeface="Helvetica" pitchFamily="2" charset="0"/>
              </a:rPr>
              <a:t>more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importance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to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underrepresented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classes</a:t>
            </a:r>
            <a:endParaRPr lang="de-DE" sz="1400" dirty="0">
              <a:latin typeface="Helvetica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16FE8C1-8A91-B15B-CCBE-9AFF53A52038}"/>
              </a:ext>
            </a:extLst>
          </p:cNvPr>
          <p:cNvSpPr txBox="1"/>
          <p:nvPr/>
        </p:nvSpPr>
        <p:spPr>
          <a:xfrm>
            <a:off x="10081657" y="3017141"/>
            <a:ext cx="20843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Helvetica" pitchFamily="2" charset="0"/>
              </a:rPr>
              <a:t>Callbacks</a:t>
            </a:r>
            <a:r>
              <a:rPr lang="de-DE" sz="1400" dirty="0">
                <a:latin typeface="Helvetica" pitchFamily="2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latin typeface="Helvetica" pitchFamily="2" charset="0"/>
              </a:rPr>
              <a:t>Reduce</a:t>
            </a:r>
            <a:r>
              <a:rPr lang="de-DE" sz="1400" dirty="0">
                <a:latin typeface="Helvetica" pitchFamily="2" charset="0"/>
              </a:rPr>
              <a:t> LR on </a:t>
            </a:r>
            <a:r>
              <a:rPr lang="de-DE" sz="1400" dirty="0" err="1">
                <a:latin typeface="Helvetica" pitchFamily="2" charset="0"/>
              </a:rPr>
              <a:t>plateau</a:t>
            </a:r>
            <a:endParaRPr lang="de-DE" sz="1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Helvetica" pitchFamily="2" charset="0"/>
              </a:rPr>
              <a:t>Early </a:t>
            </a:r>
            <a:r>
              <a:rPr lang="de-DE" sz="1400" dirty="0" err="1">
                <a:latin typeface="Helvetica" pitchFamily="2" charset="0"/>
              </a:rPr>
              <a:t>Stopping</a:t>
            </a:r>
            <a:endParaRPr lang="de-DE" sz="1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latin typeface="Helvetica" pitchFamily="2" charset="0"/>
              </a:rPr>
              <a:t>Saving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best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weights</a:t>
            </a:r>
            <a:endParaRPr lang="de-DE" sz="1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latin typeface="Helvetica" pitchFamily="2" charset="0"/>
              </a:rPr>
              <a:t>LR </a:t>
            </a:r>
            <a:r>
              <a:rPr lang="de-DE" sz="1400" dirty="0" err="1">
                <a:latin typeface="Helvetica" pitchFamily="2" charset="0"/>
              </a:rPr>
              <a:t>scheduler</a:t>
            </a:r>
            <a:endParaRPr lang="de-DE" sz="1400" dirty="0">
              <a:latin typeface="Helvetica" pitchFamily="2" charset="0"/>
            </a:endParaRPr>
          </a:p>
          <a:p>
            <a:endParaRPr lang="de-DE" sz="1600" dirty="0">
              <a:latin typeface="Helvetica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E82B08A-69C2-2CBD-0A51-157DBA5AF641}"/>
              </a:ext>
            </a:extLst>
          </p:cNvPr>
          <p:cNvSpPr txBox="1"/>
          <p:nvPr/>
        </p:nvSpPr>
        <p:spPr>
          <a:xfrm>
            <a:off x="10117901" y="1862172"/>
            <a:ext cx="2084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latin typeface="Helvetica" pitchFamily="2" charset="0"/>
              </a:rPr>
              <a:t>Cosine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Annealing</a:t>
            </a:r>
            <a:r>
              <a:rPr lang="de-DE" sz="1400" dirty="0">
                <a:latin typeface="Helvetica" pitchFamily="2" charset="0"/>
              </a:rPr>
              <a:t>:</a:t>
            </a:r>
          </a:p>
          <a:p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reduceing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the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learning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rate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following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a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cosine</a:t>
            </a:r>
            <a:r>
              <a:rPr lang="de-DE" sz="1400" dirty="0">
                <a:solidFill>
                  <a:srgbClr val="000000"/>
                </a:solidFill>
                <a:effectLst/>
                <a:latin typeface="Helvetica" pitchFamily="2" charset="0"/>
              </a:rPr>
              <a:t> </a:t>
            </a:r>
            <a:r>
              <a:rPr lang="de-DE" sz="1400" dirty="0" err="1">
                <a:solidFill>
                  <a:srgbClr val="000000"/>
                </a:solidFill>
                <a:effectLst/>
                <a:latin typeface="Helvetica" pitchFamily="2" charset="0"/>
              </a:rPr>
              <a:t>curve</a:t>
            </a:r>
            <a:endParaRPr lang="de-DE" sz="14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de-DE" sz="1600" dirty="0">
              <a:latin typeface="Helvetica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BDB979C-2640-F698-B724-74316AD2C457}"/>
              </a:ext>
            </a:extLst>
          </p:cNvPr>
          <p:cNvSpPr txBox="1"/>
          <p:nvPr/>
        </p:nvSpPr>
        <p:spPr>
          <a:xfrm>
            <a:off x="10142338" y="4810843"/>
            <a:ext cx="196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Helvetica" pitchFamily="2" charset="0"/>
              </a:rPr>
              <a:t>Initial </a:t>
            </a:r>
            <a:r>
              <a:rPr lang="de-DE" sz="1400" dirty="0" err="1">
                <a:latin typeface="Helvetica" pitchFamily="2" charset="0"/>
              </a:rPr>
              <a:t>model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training</a:t>
            </a:r>
            <a:r>
              <a:rPr lang="de-DE" sz="1400" dirty="0">
                <a:latin typeface="Helvetica" pitchFamily="2" charset="0"/>
              </a:rPr>
              <a:t> </a:t>
            </a:r>
            <a:r>
              <a:rPr lang="de-DE" sz="1400" dirty="0" err="1">
                <a:latin typeface="Helvetica" pitchFamily="2" charset="0"/>
              </a:rPr>
              <a:t>with</a:t>
            </a:r>
            <a:r>
              <a:rPr lang="de-DE" sz="1400" dirty="0">
                <a:latin typeface="Helvetica" pitchFamily="2" charset="0"/>
              </a:rPr>
              <a:t> 150 </a:t>
            </a:r>
            <a:r>
              <a:rPr lang="de-DE" sz="1400" dirty="0" err="1">
                <a:latin typeface="Helvetica" pitchFamily="2" charset="0"/>
              </a:rPr>
              <a:t>epochs</a:t>
            </a:r>
            <a:endParaRPr lang="de-DE" sz="1400" dirty="0">
              <a:latin typeface="Helvetica" pitchFamily="2" charset="0"/>
            </a:endParaRPr>
          </a:p>
        </p:txBody>
      </p:sp>
      <p:pic>
        <p:nvPicPr>
          <p:cNvPr id="22" name="Grafik 21" descr="Caretzeichen nach unten Silhouette">
            <a:extLst>
              <a:ext uri="{FF2B5EF4-FFF2-40B4-BE49-F238E27FC236}">
                <a16:creationId xmlns:a16="http://schemas.microsoft.com/office/drawing/2014/main" id="{9918091E-BF0C-0945-7BE5-5D098567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914" y="1479775"/>
            <a:ext cx="528431" cy="528431"/>
          </a:xfrm>
          <a:prstGeom prst="rect">
            <a:avLst/>
          </a:prstGeom>
        </p:spPr>
      </p:pic>
      <p:pic>
        <p:nvPicPr>
          <p:cNvPr id="25" name="Grafik 24" descr="Caretzeichen nach unten Silhouette">
            <a:extLst>
              <a:ext uri="{FF2B5EF4-FFF2-40B4-BE49-F238E27FC236}">
                <a16:creationId xmlns:a16="http://schemas.microsoft.com/office/drawing/2014/main" id="{7C8C4561-2008-702A-BB76-1FD745742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914" y="2842183"/>
            <a:ext cx="528431" cy="528431"/>
          </a:xfrm>
          <a:prstGeom prst="rect">
            <a:avLst/>
          </a:prstGeom>
        </p:spPr>
      </p:pic>
      <p:pic>
        <p:nvPicPr>
          <p:cNvPr id="26" name="Grafik 25" descr="Caretzeichen nach unten Silhouette">
            <a:extLst>
              <a:ext uri="{FF2B5EF4-FFF2-40B4-BE49-F238E27FC236}">
                <a16:creationId xmlns:a16="http://schemas.microsoft.com/office/drawing/2014/main" id="{6452E535-8E17-2729-BC38-CB92C274E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7914" y="4306565"/>
            <a:ext cx="528431" cy="52843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F3E2B83-542D-1DFA-28C0-AB29AB33C0C9}"/>
              </a:ext>
            </a:extLst>
          </p:cNvPr>
          <p:cNvSpPr/>
          <p:nvPr/>
        </p:nvSpPr>
        <p:spPr>
          <a:xfrm>
            <a:off x="609592" y="1845230"/>
            <a:ext cx="9524998" cy="1128083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7F65E02-111E-EA5B-74F2-C085D29512B7}"/>
              </a:ext>
            </a:extLst>
          </p:cNvPr>
          <p:cNvSpPr/>
          <p:nvPr/>
        </p:nvSpPr>
        <p:spPr>
          <a:xfrm>
            <a:off x="609593" y="1045686"/>
            <a:ext cx="8110337" cy="79954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7857372-F4CC-DA86-181C-D0133B44F643}"/>
              </a:ext>
            </a:extLst>
          </p:cNvPr>
          <p:cNvSpPr/>
          <p:nvPr/>
        </p:nvSpPr>
        <p:spPr>
          <a:xfrm>
            <a:off x="609600" y="2973314"/>
            <a:ext cx="9512575" cy="1523158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185153F-E868-8E9D-C9EA-B0B5A3FB9C8B}"/>
              </a:ext>
            </a:extLst>
          </p:cNvPr>
          <p:cNvSpPr/>
          <p:nvPr/>
        </p:nvSpPr>
        <p:spPr>
          <a:xfrm>
            <a:off x="609599" y="4496471"/>
            <a:ext cx="9524999" cy="1752173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64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D272D-B569-36DF-E4DB-253F3A47C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nhaltsplatzhalter 15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CC065556-1DF6-E9EA-7A06-7883BE3F4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3000" contrast="44000"/>
                    </a14:imgEffect>
                  </a14:imgLayer>
                </a14:imgProps>
              </a:ext>
            </a:extLst>
          </a:blip>
          <a:srcRect b="768"/>
          <a:stretch/>
        </p:blipFill>
        <p:spPr>
          <a:xfrm>
            <a:off x="621126" y="865042"/>
            <a:ext cx="9485241" cy="5992957"/>
          </a:xfr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EBA03ED-F4D5-EDDB-1D66-72AC55975460}"/>
              </a:ext>
            </a:extLst>
          </p:cNvPr>
          <p:cNvSpPr/>
          <p:nvPr/>
        </p:nvSpPr>
        <p:spPr>
          <a:xfrm>
            <a:off x="10139905" y="0"/>
            <a:ext cx="2062334" cy="68514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C43510-E321-C9C7-7F43-A356EB0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7</a:t>
            </a:fld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10A14AE1-7E56-0C18-744F-008CA3E03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IMPLEMENTATION DETAILS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B9D150C-547E-3D71-1FCE-46E1AFEBDCAC}"/>
              </a:ext>
            </a:extLst>
          </p:cNvPr>
          <p:cNvSpPr txBox="1"/>
          <p:nvPr/>
        </p:nvSpPr>
        <p:spPr>
          <a:xfrm>
            <a:off x="10130757" y="858617"/>
            <a:ext cx="2035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Saving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the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best</a:t>
            </a:r>
            <a:endParaRPr lang="de-DE" sz="1600" dirty="0">
              <a:latin typeface="Helvetica" pitchFamily="2" charset="0"/>
            </a:endParaRPr>
          </a:p>
          <a:p>
            <a:r>
              <a:rPr lang="de-DE" sz="1600" dirty="0" err="1">
                <a:latin typeface="Helvetica" pitchFamily="2" charset="0"/>
              </a:rPr>
              <a:t>weights</a:t>
            </a:r>
            <a:endParaRPr lang="de-DE" sz="1600" dirty="0">
              <a:latin typeface="Helvetica" pitchFamily="2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00540B8-3F11-3DFC-0ACE-0E78344A5A86}"/>
              </a:ext>
            </a:extLst>
          </p:cNvPr>
          <p:cNvSpPr txBox="1"/>
          <p:nvPr/>
        </p:nvSpPr>
        <p:spPr>
          <a:xfrm>
            <a:off x="10106206" y="2402273"/>
            <a:ext cx="1934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latin typeface="Helvetica" pitchFamily="2" charset="0"/>
              </a:rPr>
              <a:t>Saving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the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model</a:t>
            </a:r>
            <a:r>
              <a:rPr lang="de-DE" sz="1600" dirty="0">
                <a:latin typeface="Helvetica" pitchFamily="2" charset="0"/>
              </a:rPr>
              <a:t> </a:t>
            </a:r>
            <a:r>
              <a:rPr lang="de-DE" sz="1600" dirty="0" err="1">
                <a:latin typeface="Helvetica" pitchFamily="2" charset="0"/>
              </a:rPr>
              <a:t>as</a:t>
            </a:r>
            <a:r>
              <a:rPr lang="de-DE" sz="1600" dirty="0">
                <a:latin typeface="Helvetica" pitchFamily="2" charset="0"/>
              </a:rPr>
              <a:t> .</a:t>
            </a:r>
            <a:r>
              <a:rPr lang="de-DE" sz="1600" dirty="0" err="1">
                <a:latin typeface="Helvetica" pitchFamily="2" charset="0"/>
              </a:rPr>
              <a:t>pkl</a:t>
            </a:r>
            <a:endParaRPr lang="de-DE" sz="1600" dirty="0">
              <a:latin typeface="Helvetica" pitchFamily="2" charset="0"/>
            </a:endParaRPr>
          </a:p>
          <a:p>
            <a:endParaRPr lang="de-DE" sz="1600" dirty="0">
              <a:latin typeface="Helvetica" pitchFamily="2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946562-A81E-009F-00C9-C4FD53EA7DFF}"/>
              </a:ext>
            </a:extLst>
          </p:cNvPr>
          <p:cNvSpPr txBox="1"/>
          <p:nvPr/>
        </p:nvSpPr>
        <p:spPr>
          <a:xfrm>
            <a:off x="10117894" y="1790326"/>
            <a:ext cx="2084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Evaluation</a:t>
            </a:r>
            <a:endParaRPr lang="de-DE" sz="16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endParaRPr lang="de-DE" sz="1600" dirty="0">
              <a:latin typeface="Helvetica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B543F00-BDC4-1261-3610-F09AAF4A49FB}"/>
              </a:ext>
            </a:extLst>
          </p:cNvPr>
          <p:cNvSpPr txBox="1"/>
          <p:nvPr/>
        </p:nvSpPr>
        <p:spPr>
          <a:xfrm>
            <a:off x="10091958" y="4169873"/>
            <a:ext cx="196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File </a:t>
            </a:r>
            <a:r>
              <a:rPr lang="de-DE" sz="1600" dirty="0" err="1">
                <a:latin typeface="Helvetica" pitchFamily="2" charset="0"/>
              </a:rPr>
              <a:t>conversions</a:t>
            </a:r>
            <a:endParaRPr lang="de-DE" sz="1600" dirty="0">
              <a:latin typeface="Helvetica" pitchFamily="2" charset="0"/>
            </a:endParaRPr>
          </a:p>
        </p:txBody>
      </p:sp>
      <p:pic>
        <p:nvPicPr>
          <p:cNvPr id="22" name="Grafik 21" descr="Caretzeichen nach unten Silhouette">
            <a:extLst>
              <a:ext uri="{FF2B5EF4-FFF2-40B4-BE49-F238E27FC236}">
                <a16:creationId xmlns:a16="http://schemas.microsoft.com/office/drawing/2014/main" id="{38FE6E88-7F85-96DC-45E7-53428DA12A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1215" y="1255315"/>
            <a:ext cx="528431" cy="528431"/>
          </a:xfrm>
          <a:prstGeom prst="rect">
            <a:avLst/>
          </a:prstGeom>
        </p:spPr>
      </p:pic>
      <p:pic>
        <p:nvPicPr>
          <p:cNvPr id="25" name="Grafik 24" descr="Caretzeichen nach unten Silhouette">
            <a:extLst>
              <a:ext uri="{FF2B5EF4-FFF2-40B4-BE49-F238E27FC236}">
                <a16:creationId xmlns:a16="http://schemas.microsoft.com/office/drawing/2014/main" id="{59B9C533-BF43-C79F-F4D1-C39E1C853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93145" y="2032670"/>
            <a:ext cx="528431" cy="528431"/>
          </a:xfrm>
          <a:prstGeom prst="rect">
            <a:avLst/>
          </a:prstGeom>
        </p:spPr>
      </p:pic>
      <p:pic>
        <p:nvPicPr>
          <p:cNvPr id="26" name="Grafik 25" descr="Caretzeichen nach unten Silhouette">
            <a:extLst>
              <a:ext uri="{FF2B5EF4-FFF2-40B4-BE49-F238E27FC236}">
                <a16:creationId xmlns:a16="http://schemas.microsoft.com/office/drawing/2014/main" id="{4D2C4231-64B7-0B03-A2B4-28B313C9D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25114" y="2868957"/>
            <a:ext cx="528431" cy="52843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1FEF5033-D6E0-6F44-5528-65BF4A971905}"/>
              </a:ext>
            </a:extLst>
          </p:cNvPr>
          <p:cNvSpPr/>
          <p:nvPr/>
        </p:nvSpPr>
        <p:spPr>
          <a:xfrm>
            <a:off x="609592" y="1526112"/>
            <a:ext cx="9524998" cy="835339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16F250-8F8C-1995-C962-1E809B1869D9}"/>
              </a:ext>
            </a:extLst>
          </p:cNvPr>
          <p:cNvSpPr/>
          <p:nvPr/>
        </p:nvSpPr>
        <p:spPr>
          <a:xfrm>
            <a:off x="607875" y="858462"/>
            <a:ext cx="8085552" cy="661069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8E5C946-1557-A929-26F3-C513B96D528A}"/>
              </a:ext>
            </a:extLst>
          </p:cNvPr>
          <p:cNvSpPr/>
          <p:nvPr/>
        </p:nvSpPr>
        <p:spPr>
          <a:xfrm>
            <a:off x="609592" y="2361451"/>
            <a:ext cx="9512575" cy="667495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6BAEE31-D236-7D9F-CA08-D3E449FD50B8}"/>
              </a:ext>
            </a:extLst>
          </p:cNvPr>
          <p:cNvSpPr/>
          <p:nvPr/>
        </p:nvSpPr>
        <p:spPr>
          <a:xfrm>
            <a:off x="609600" y="3035526"/>
            <a:ext cx="9505916" cy="2649658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0FD3A8F-4BC4-0678-4991-332BA17AA3BA}"/>
              </a:ext>
            </a:extLst>
          </p:cNvPr>
          <p:cNvSpPr/>
          <p:nvPr/>
        </p:nvSpPr>
        <p:spPr>
          <a:xfrm>
            <a:off x="615803" y="5681122"/>
            <a:ext cx="9512575" cy="1040353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 descr="Caretzeichen nach unten Silhouette">
            <a:extLst>
              <a:ext uri="{FF2B5EF4-FFF2-40B4-BE49-F238E27FC236}">
                <a16:creationId xmlns:a16="http://schemas.microsoft.com/office/drawing/2014/main" id="{4B539DD9-24C2-0E21-FC90-AF5C87A52C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93144" y="5392572"/>
            <a:ext cx="528431" cy="52843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47DD023E-2E92-C5EA-8382-CF08AA28C6C0}"/>
              </a:ext>
            </a:extLst>
          </p:cNvPr>
          <p:cNvSpPr txBox="1"/>
          <p:nvPr/>
        </p:nvSpPr>
        <p:spPr>
          <a:xfrm>
            <a:off x="10139905" y="5864775"/>
            <a:ext cx="1962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latin typeface="Helvetica" pitchFamily="2" charset="0"/>
              </a:rPr>
              <a:t>Label </a:t>
            </a:r>
            <a:r>
              <a:rPr lang="de-DE" sz="1600" dirty="0" err="1">
                <a:latin typeface="Helvetica" pitchFamily="2" charset="0"/>
              </a:rPr>
              <a:t>mapping</a:t>
            </a:r>
            <a:endParaRPr lang="de-DE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02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89A1A-20A0-24C6-14BA-EA933667D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CBF7E5-D9AA-A9DC-76FD-4755118DA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ED614C0-713F-06A1-08AD-409920674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08345"/>
            <a:ext cx="5812465" cy="510362"/>
          </a:xfrm>
        </p:spPr>
        <p:txBody>
          <a:bodyPr>
            <a:noAutofit/>
          </a:bodyPr>
          <a:lstStyle/>
          <a:p>
            <a:r>
              <a:rPr lang="de-DE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EVALUATION</a:t>
            </a:r>
          </a:p>
        </p:txBody>
      </p:sp>
      <p:pic>
        <p:nvPicPr>
          <p:cNvPr id="7" name="Grafik 6" descr="Ein Bild, das Text, Schrift, Quittung, Screenshot enthält.&#10;&#10;Automatisch generierte Beschreibung">
            <a:extLst>
              <a:ext uri="{FF2B5EF4-FFF2-40B4-BE49-F238E27FC236}">
                <a16:creationId xmlns:a16="http://schemas.microsoft.com/office/drawing/2014/main" id="{9E263AA5-97E3-111C-5119-E4ACEB1A8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5000" contrast="41000"/>
                    </a14:imgEffect>
                  </a14:imgLayer>
                </a14:imgProps>
              </a:ext>
            </a:extLst>
          </a:blip>
          <a:srcRect t="47665"/>
          <a:stretch/>
        </p:blipFill>
        <p:spPr>
          <a:xfrm>
            <a:off x="199115" y="1209063"/>
            <a:ext cx="11793770" cy="208007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1018D5A8-B79C-E9F5-6754-7DB61B63783A}"/>
              </a:ext>
            </a:extLst>
          </p:cNvPr>
          <p:cNvSpPr txBox="1"/>
          <p:nvPr/>
        </p:nvSpPr>
        <p:spPr>
          <a:xfrm>
            <a:off x="199115" y="3429000"/>
            <a:ext cx="1179377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Helvetica" pitchFamily="2" charset="0"/>
              </a:rPr>
              <a:t>Results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of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recent</a:t>
            </a:r>
            <a:r>
              <a:rPr lang="de-DE" dirty="0">
                <a:latin typeface="Helvetica" pitchFamily="2" charset="0"/>
              </a:rPr>
              <a:t> </a:t>
            </a:r>
            <a:r>
              <a:rPr lang="de-DE" dirty="0" err="1">
                <a:latin typeface="Helvetica" pitchFamily="2" charset="0"/>
              </a:rPr>
              <a:t>studies</a:t>
            </a:r>
            <a:r>
              <a:rPr lang="de-DE" dirty="0">
                <a:latin typeface="Helvetica" pitchFamily="2" charset="0"/>
              </a:rPr>
              <a:t>: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83.10% - 98.7%: </a:t>
            </a:r>
            <a:r>
              <a:rPr lang="de-DE" sz="1600" dirty="0">
                <a:effectLst/>
                <a:latin typeface="Helvetica" pitchFamily="2" charset="0"/>
              </a:rPr>
              <a:t>Ashraf, A. R., </a:t>
            </a:r>
            <a:r>
              <a:rPr lang="de-DE" sz="1600" dirty="0" err="1">
                <a:effectLst/>
                <a:latin typeface="Helvetica" pitchFamily="2" charset="0"/>
              </a:rPr>
              <a:t>Somogyi-Végh</a:t>
            </a:r>
            <a:r>
              <a:rPr lang="de-DE" sz="1600" dirty="0">
                <a:effectLst/>
                <a:latin typeface="Helvetica" pitchFamily="2" charset="0"/>
              </a:rPr>
              <a:t>, A., </a:t>
            </a:r>
            <a:r>
              <a:rPr lang="de-DE" sz="1600" dirty="0" err="1">
                <a:effectLst/>
                <a:latin typeface="Helvetica" pitchFamily="2" charset="0"/>
              </a:rPr>
              <a:t>Merczel</a:t>
            </a:r>
            <a:r>
              <a:rPr lang="de-DE" sz="1600" dirty="0">
                <a:effectLst/>
                <a:latin typeface="Helvetica" pitchFamily="2" charset="0"/>
              </a:rPr>
              <a:t>, S., </a:t>
            </a:r>
            <a:r>
              <a:rPr lang="de-DE" sz="1600" dirty="0" err="1">
                <a:effectLst/>
                <a:latin typeface="Helvetica" pitchFamily="2" charset="0"/>
              </a:rPr>
              <a:t>Gyimesi</a:t>
            </a:r>
            <a:r>
              <a:rPr lang="de-DE" sz="1600" dirty="0">
                <a:effectLst/>
                <a:latin typeface="Helvetica" pitchFamily="2" charset="0"/>
              </a:rPr>
              <a:t>, N., &amp; Fittler, A. (2024). </a:t>
            </a:r>
            <a:r>
              <a:rPr lang="de-DE" sz="1600" dirty="0" err="1">
                <a:effectLst/>
                <a:latin typeface="Helvetica" pitchFamily="2" charset="0"/>
              </a:rPr>
              <a:t>Leveraging</a:t>
            </a:r>
            <a:r>
              <a:rPr lang="de-DE" sz="1600" dirty="0">
                <a:effectLst/>
                <a:latin typeface="Helvetica" pitchFamily="2" charset="0"/>
              </a:rPr>
              <a:t> code-</a:t>
            </a:r>
            <a:r>
              <a:rPr lang="de-DE" sz="1600" dirty="0" err="1">
                <a:effectLst/>
                <a:latin typeface="Helvetica" pitchFamily="2" charset="0"/>
              </a:rPr>
              <a:t>free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deep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learning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for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pill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recognition</a:t>
            </a:r>
            <a:r>
              <a:rPr lang="de-DE" sz="1600" dirty="0">
                <a:effectLst/>
                <a:latin typeface="Helvetica" pitchFamily="2" charset="0"/>
              </a:rPr>
              <a:t> in </a:t>
            </a:r>
            <a:r>
              <a:rPr lang="de-DE" sz="1600" dirty="0" err="1">
                <a:effectLst/>
                <a:latin typeface="Helvetica" pitchFamily="2" charset="0"/>
              </a:rPr>
              <a:t>clinical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settings</a:t>
            </a:r>
            <a:r>
              <a:rPr lang="de-DE" sz="1600" dirty="0">
                <a:effectLst/>
                <a:latin typeface="Helvetica" pitchFamily="2" charset="0"/>
              </a:rPr>
              <a:t>: A </a:t>
            </a:r>
            <a:r>
              <a:rPr lang="de-DE" sz="1600" dirty="0" err="1">
                <a:effectLst/>
                <a:latin typeface="Helvetica" pitchFamily="2" charset="0"/>
              </a:rPr>
              <a:t>multicenter</a:t>
            </a:r>
            <a:r>
              <a:rPr lang="de-DE" sz="1600" dirty="0">
                <a:effectLst/>
                <a:latin typeface="Helvetica" pitchFamily="2" charset="0"/>
              </a:rPr>
              <a:t>, real-</a:t>
            </a:r>
            <a:r>
              <a:rPr lang="de-DE" sz="1600" dirty="0" err="1">
                <a:effectLst/>
                <a:latin typeface="Helvetica" pitchFamily="2" charset="0"/>
              </a:rPr>
              <a:t>world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study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of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performance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across</a:t>
            </a:r>
            <a:r>
              <a:rPr lang="de-DE" sz="1600" dirty="0">
                <a:effectLst/>
                <a:latin typeface="Helvetica" pitchFamily="2" charset="0"/>
              </a:rPr>
              <a:t> multiple </a:t>
            </a:r>
            <a:r>
              <a:rPr lang="de-DE" sz="1600" dirty="0" err="1">
                <a:effectLst/>
                <a:latin typeface="Helvetica" pitchFamily="2" charset="0"/>
              </a:rPr>
              <a:t>platforms</a:t>
            </a:r>
            <a:r>
              <a:rPr lang="de-DE" sz="1600" dirty="0">
                <a:effectLst/>
                <a:latin typeface="Helvetica" pitchFamily="2" charset="0"/>
              </a:rPr>
              <a:t>. </a:t>
            </a:r>
            <a:r>
              <a:rPr lang="de-DE" sz="1600" i="1" dirty="0" err="1">
                <a:effectLst/>
                <a:latin typeface="Helvetica" pitchFamily="2" charset="0"/>
              </a:rPr>
              <a:t>Artificial</a:t>
            </a:r>
            <a:r>
              <a:rPr lang="de-DE" sz="1600" i="1" dirty="0">
                <a:effectLst/>
                <a:latin typeface="Helvetica" pitchFamily="2" charset="0"/>
              </a:rPr>
              <a:t> </a:t>
            </a:r>
            <a:r>
              <a:rPr lang="de-DE" sz="1600" i="1" dirty="0" err="1">
                <a:effectLst/>
                <a:latin typeface="Helvetica" pitchFamily="2" charset="0"/>
              </a:rPr>
              <a:t>Intelligence</a:t>
            </a:r>
            <a:r>
              <a:rPr lang="de-DE" sz="1600" i="1" dirty="0">
                <a:effectLst/>
                <a:latin typeface="Helvetica" pitchFamily="2" charset="0"/>
              </a:rPr>
              <a:t> in Medicine</a:t>
            </a:r>
            <a:r>
              <a:rPr lang="de-DE" sz="1600" dirty="0">
                <a:effectLst/>
                <a:latin typeface="Helvetica" pitchFamily="2" charset="0"/>
              </a:rPr>
              <a:t>, </a:t>
            </a:r>
            <a:r>
              <a:rPr lang="de-DE" sz="1600" i="1" dirty="0">
                <a:effectLst/>
                <a:latin typeface="Helvetica" pitchFamily="2" charset="0"/>
              </a:rPr>
              <a:t>150</a:t>
            </a:r>
            <a:r>
              <a:rPr lang="de-DE" sz="1600" dirty="0">
                <a:effectLst/>
                <a:latin typeface="Helvetica" pitchFamily="2" charset="0"/>
              </a:rPr>
              <a:t>, 102844. </a:t>
            </a:r>
            <a:r>
              <a:rPr lang="de-DE" sz="1600" dirty="0">
                <a:effectLst/>
                <a:latin typeface="Helvetica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https://doi.org/10.1016/j.artmed.2024.102844</a:t>
            </a:r>
            <a:endParaRPr lang="de-DE" sz="1600" dirty="0">
              <a:effectLst/>
              <a:latin typeface="Helvetica" pitchFamily="2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b="0" i="0" dirty="0">
                <a:latin typeface="Helvetica" pitchFamily="2" charset="0"/>
              </a:rPr>
              <a:t>90.8%: </a:t>
            </a:r>
            <a:r>
              <a:rPr lang="de-DE" sz="1600" dirty="0">
                <a:effectLst/>
                <a:latin typeface="Helvetica" pitchFamily="2" charset="0"/>
              </a:rPr>
              <a:t>Al-</a:t>
            </a:r>
            <a:r>
              <a:rPr lang="de-DE" sz="1600" dirty="0" err="1">
                <a:effectLst/>
                <a:latin typeface="Helvetica" pitchFamily="2" charset="0"/>
              </a:rPr>
              <a:t>Hussaeni</a:t>
            </a:r>
            <a:r>
              <a:rPr lang="de-DE" sz="1600" dirty="0">
                <a:effectLst/>
                <a:latin typeface="Helvetica" pitchFamily="2" charset="0"/>
              </a:rPr>
              <a:t>, K., </a:t>
            </a:r>
            <a:r>
              <a:rPr lang="de-DE" sz="1600" dirty="0" err="1">
                <a:effectLst/>
                <a:latin typeface="Helvetica" pitchFamily="2" charset="0"/>
              </a:rPr>
              <a:t>Karamitsos</a:t>
            </a:r>
            <a:r>
              <a:rPr lang="de-DE" sz="1600" dirty="0">
                <a:effectLst/>
                <a:latin typeface="Helvetica" pitchFamily="2" charset="0"/>
              </a:rPr>
              <a:t>, I., </a:t>
            </a:r>
            <a:r>
              <a:rPr lang="de-DE" sz="1600" dirty="0" err="1">
                <a:effectLst/>
                <a:latin typeface="Helvetica" pitchFamily="2" charset="0"/>
              </a:rPr>
              <a:t>Adewumi</a:t>
            </a:r>
            <a:r>
              <a:rPr lang="de-DE" sz="1600" dirty="0">
                <a:effectLst/>
                <a:latin typeface="Helvetica" pitchFamily="2" charset="0"/>
              </a:rPr>
              <a:t>, E., &amp; </a:t>
            </a:r>
            <a:r>
              <a:rPr lang="de-DE" sz="1600" dirty="0" err="1">
                <a:effectLst/>
                <a:latin typeface="Helvetica" pitchFamily="2" charset="0"/>
              </a:rPr>
              <a:t>Amawi</a:t>
            </a:r>
            <a:r>
              <a:rPr lang="de-DE" sz="1600" dirty="0">
                <a:effectLst/>
                <a:latin typeface="Helvetica" pitchFamily="2" charset="0"/>
              </a:rPr>
              <a:t>, R. M. (2023). CNN-</a:t>
            </a:r>
            <a:r>
              <a:rPr lang="de-DE" sz="1600" dirty="0" err="1">
                <a:effectLst/>
                <a:latin typeface="Helvetica" pitchFamily="2" charset="0"/>
              </a:rPr>
              <a:t>Based</a:t>
            </a:r>
            <a:r>
              <a:rPr lang="de-DE" sz="1600" dirty="0">
                <a:effectLst/>
                <a:latin typeface="Helvetica" pitchFamily="2" charset="0"/>
              </a:rPr>
              <a:t> Pill Image Recognition </a:t>
            </a:r>
            <a:r>
              <a:rPr lang="de-DE" sz="1600" dirty="0" err="1">
                <a:effectLst/>
                <a:latin typeface="Helvetica" pitchFamily="2" charset="0"/>
              </a:rPr>
              <a:t>for</a:t>
            </a:r>
            <a:r>
              <a:rPr lang="de-DE" sz="1600" dirty="0">
                <a:effectLst/>
                <a:latin typeface="Helvetica" pitchFamily="2" charset="0"/>
              </a:rPr>
              <a:t> Retrieval Systems. </a:t>
            </a:r>
            <a:r>
              <a:rPr lang="de-DE" sz="1600" i="1" dirty="0">
                <a:effectLst/>
                <a:latin typeface="Helvetica" pitchFamily="2" charset="0"/>
              </a:rPr>
              <a:t>Applied Sciences</a:t>
            </a:r>
            <a:r>
              <a:rPr lang="de-DE" sz="1600" dirty="0">
                <a:effectLst/>
                <a:latin typeface="Helvetica" pitchFamily="2" charset="0"/>
              </a:rPr>
              <a:t>, </a:t>
            </a:r>
            <a:r>
              <a:rPr lang="de-DE" sz="1600" i="1" dirty="0">
                <a:effectLst/>
                <a:latin typeface="Helvetica" pitchFamily="2" charset="0"/>
              </a:rPr>
              <a:t>13</a:t>
            </a:r>
            <a:r>
              <a:rPr lang="de-DE" sz="1600" dirty="0">
                <a:effectLst/>
                <a:latin typeface="Helvetica" pitchFamily="2" charset="0"/>
              </a:rPr>
              <a:t>(8), 5050. </a:t>
            </a:r>
            <a:r>
              <a:rPr lang="de-DE" sz="1600" dirty="0">
                <a:effectLst/>
                <a:latin typeface="Helvetica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https://doi.org/10.3390/app13085050</a:t>
            </a:r>
            <a:endParaRPr lang="de-DE" sz="1600" b="0" i="0" dirty="0">
              <a:effectLst/>
              <a:latin typeface="Helvetica" pitchFamily="2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74.46% - 85,65%: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Heo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, J., Kang, Y., Lee, S., Jeong, D. H., &amp; Kim, K. M. (2023). An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Accurate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 Deep Learning-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Based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 System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for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Automatic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 Pill </a:t>
            </a:r>
            <a:r>
              <a:rPr lang="de-DE" sz="1600" b="0" i="0" dirty="0" err="1">
                <a:solidFill>
                  <a:srgbClr val="1B1B1B"/>
                </a:solidFill>
                <a:effectLst/>
                <a:latin typeface="Helvetica" pitchFamily="2" charset="0"/>
              </a:rPr>
              <a:t>Identification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: Model Development and Validation. </a:t>
            </a:r>
            <a:r>
              <a:rPr lang="de-DE" sz="1600" b="0" i="1" dirty="0">
                <a:solidFill>
                  <a:srgbClr val="1B1B1B"/>
                </a:solidFill>
                <a:effectLst/>
                <a:latin typeface="Helvetica" pitchFamily="2" charset="0"/>
              </a:rPr>
              <a:t>Journal </a:t>
            </a:r>
            <a:r>
              <a:rPr lang="de-DE" sz="1600" b="0" i="1" dirty="0" err="1">
                <a:solidFill>
                  <a:srgbClr val="1B1B1B"/>
                </a:solidFill>
                <a:effectLst/>
                <a:latin typeface="Helvetica" pitchFamily="2" charset="0"/>
              </a:rPr>
              <a:t>of</a:t>
            </a:r>
            <a:r>
              <a:rPr lang="de-DE" sz="1600" b="0" i="1" dirty="0">
                <a:solidFill>
                  <a:srgbClr val="1B1B1B"/>
                </a:solidFill>
                <a:effectLst/>
                <a:latin typeface="Helvetica" pitchFamily="2" charset="0"/>
              </a:rPr>
              <a:t> </a:t>
            </a:r>
            <a:r>
              <a:rPr lang="de-DE" sz="1600" b="0" i="1" dirty="0" err="1">
                <a:solidFill>
                  <a:srgbClr val="1B1B1B"/>
                </a:solidFill>
                <a:effectLst/>
                <a:latin typeface="Helvetica" pitchFamily="2" charset="0"/>
              </a:rPr>
              <a:t>medical</a:t>
            </a:r>
            <a:r>
              <a:rPr lang="de-DE" sz="1600" b="0" i="1" dirty="0">
                <a:solidFill>
                  <a:srgbClr val="1B1B1B"/>
                </a:solidFill>
                <a:effectLst/>
                <a:latin typeface="Helvetica" pitchFamily="2" charset="0"/>
              </a:rPr>
              <a:t> Internet </a:t>
            </a:r>
            <a:r>
              <a:rPr lang="de-DE" sz="1600" b="0" i="1" dirty="0" err="1">
                <a:solidFill>
                  <a:srgbClr val="1B1B1B"/>
                </a:solidFill>
                <a:effectLst/>
                <a:latin typeface="Helvetica" pitchFamily="2" charset="0"/>
              </a:rPr>
              <a:t>research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, </a:t>
            </a:r>
            <a:r>
              <a:rPr lang="de-DE" sz="1600" b="0" i="1" dirty="0">
                <a:solidFill>
                  <a:srgbClr val="1B1B1B"/>
                </a:solidFill>
                <a:effectLst/>
                <a:latin typeface="Helvetica" pitchFamily="2" charset="0"/>
              </a:rPr>
              <a:t>25</a:t>
            </a:r>
            <a:r>
              <a:rPr lang="de-DE" sz="1600" b="0" i="0" dirty="0">
                <a:solidFill>
                  <a:srgbClr val="1B1B1B"/>
                </a:solidFill>
                <a:effectLst/>
                <a:latin typeface="Helvetica" pitchFamily="2" charset="0"/>
              </a:rPr>
              <a:t>, e41043. </a:t>
            </a:r>
            <a:r>
              <a:rPr lang="de-DE" sz="1600" b="0" i="0" dirty="0">
                <a:effectLst/>
                <a:latin typeface="Helvetica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https://doi.org/10.2196/41043</a:t>
            </a:r>
            <a:r>
              <a:rPr lang="de-DE" sz="1600" b="0" i="0" dirty="0">
                <a:effectLst/>
                <a:latin typeface="Helvetica" pitchFamily="2" charset="0"/>
              </a:rPr>
              <a:t>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600" dirty="0">
                <a:effectLst/>
                <a:latin typeface="Helvetica" pitchFamily="2" charset="0"/>
              </a:rPr>
              <a:t>82.5%: Kwon, H.-J., Kim, H.-G., &amp; Lee, S.-H. (2021). Pill </a:t>
            </a:r>
            <a:r>
              <a:rPr lang="de-DE" sz="1600" dirty="0" err="1">
                <a:effectLst/>
                <a:latin typeface="Helvetica" pitchFamily="2" charset="0"/>
              </a:rPr>
              <a:t>Detection</a:t>
            </a:r>
            <a:r>
              <a:rPr lang="de-DE" sz="1600" dirty="0">
                <a:effectLst/>
                <a:latin typeface="Helvetica" pitchFamily="2" charset="0"/>
              </a:rPr>
              <a:t> Model </a:t>
            </a:r>
            <a:r>
              <a:rPr lang="de-DE" sz="1600" dirty="0" err="1">
                <a:effectLst/>
                <a:latin typeface="Helvetica" pitchFamily="2" charset="0"/>
              </a:rPr>
              <a:t>for</a:t>
            </a:r>
            <a:r>
              <a:rPr lang="de-DE" sz="1600" dirty="0">
                <a:effectLst/>
                <a:latin typeface="Helvetica" pitchFamily="2" charset="0"/>
              </a:rPr>
              <a:t> Medicine </a:t>
            </a:r>
            <a:r>
              <a:rPr lang="de-DE" sz="1600" dirty="0" err="1">
                <a:effectLst/>
                <a:latin typeface="Helvetica" pitchFamily="2" charset="0"/>
              </a:rPr>
              <a:t>Inspection</a:t>
            </a:r>
            <a:r>
              <a:rPr lang="de-DE" sz="1600" dirty="0">
                <a:effectLst/>
                <a:latin typeface="Helvetica" pitchFamily="2" charset="0"/>
              </a:rPr>
              <a:t> </a:t>
            </a:r>
            <a:r>
              <a:rPr lang="de-DE" sz="1600" dirty="0" err="1">
                <a:effectLst/>
                <a:latin typeface="Helvetica" pitchFamily="2" charset="0"/>
              </a:rPr>
              <a:t>Based</a:t>
            </a:r>
            <a:r>
              <a:rPr lang="de-DE" sz="1600" dirty="0">
                <a:effectLst/>
                <a:latin typeface="Helvetica" pitchFamily="2" charset="0"/>
              </a:rPr>
              <a:t> on Deep Learning. </a:t>
            </a:r>
            <a:r>
              <a:rPr lang="de-DE" sz="1600" i="1" dirty="0" err="1">
                <a:effectLst/>
                <a:latin typeface="Helvetica" pitchFamily="2" charset="0"/>
              </a:rPr>
              <a:t>Chemosensors</a:t>
            </a:r>
            <a:r>
              <a:rPr lang="de-DE" sz="1600" dirty="0">
                <a:effectLst/>
                <a:latin typeface="Helvetica" pitchFamily="2" charset="0"/>
              </a:rPr>
              <a:t>, </a:t>
            </a:r>
            <a:r>
              <a:rPr lang="de-DE" sz="1600" i="1" dirty="0">
                <a:effectLst/>
                <a:latin typeface="Helvetica" pitchFamily="2" charset="0"/>
              </a:rPr>
              <a:t>10</a:t>
            </a:r>
            <a:r>
              <a:rPr lang="de-DE" sz="1600" dirty="0">
                <a:effectLst/>
                <a:latin typeface="Helvetica" pitchFamily="2" charset="0"/>
              </a:rPr>
              <a:t>(1), 4. </a:t>
            </a:r>
            <a:r>
              <a:rPr lang="de-DE" sz="1600" dirty="0">
                <a:effectLst/>
                <a:latin typeface="Helvetica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https://doi.org/10.3390/chemosensors10010004</a:t>
            </a:r>
            <a:endParaRPr lang="de-DE" sz="1600" dirty="0">
              <a:effectLst/>
              <a:latin typeface="Helvetica" pitchFamily="2" charset="0"/>
            </a:endParaRPr>
          </a:p>
          <a:p>
            <a:endParaRPr lang="de-DE" sz="1600" dirty="0">
              <a:effectLst/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b="0" i="0" dirty="0">
              <a:solidFill>
                <a:srgbClr val="1B1B1B"/>
              </a:solidFill>
              <a:effectLst/>
              <a:latin typeface="Roboto Mono We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latin typeface="Helvetica" pitchFamily="2" charset="0"/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C1BB0601-4A08-CDED-917D-A5402D14A72B}"/>
              </a:ext>
            </a:extLst>
          </p:cNvPr>
          <p:cNvSpPr/>
          <p:nvPr/>
        </p:nvSpPr>
        <p:spPr>
          <a:xfrm>
            <a:off x="3644348" y="2862470"/>
            <a:ext cx="583095" cy="212035"/>
          </a:xfrm>
          <a:prstGeom prst="rect">
            <a:avLst/>
          </a:prstGeom>
          <a:solidFill>
            <a:schemeClr val="accent1">
              <a:alpha val="2204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24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80ADE-B58E-F0E2-FAE3-9F481E923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087C4FDF-D217-4821-A221-1C752E3F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2132CED-6BF1-4889-A9D1-A43F1E037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4234A7B4-E09A-E6B5-9CE4-FD09A737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42288"/>
            <a:ext cx="4521353" cy="5372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200" b="1" dirty="0">
                <a:solidFill>
                  <a:schemeClr val="bg1"/>
                </a:solidFill>
                <a:highlight>
                  <a:srgbClr val="000000"/>
                </a:highlight>
                <a:latin typeface="Helvetica" pitchFamily="2" charset="0"/>
              </a:rPr>
              <a:t>MODEL DEPLOYMENT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1A8A32-6F0C-B3D7-7B00-4C9A0EB6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34600" y="6356350"/>
            <a:ext cx="1447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F646F3F-274D-499B-ABBE-824EB4ABDC3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34" name="Grafik 3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03757E2-2773-2C37-6EE2-2B7F594AE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9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591" y="857902"/>
            <a:ext cx="6556275" cy="587172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52A215F-7934-45E0-B446-43036E1F73E9}"/>
              </a:ext>
            </a:extLst>
          </p:cNvPr>
          <p:cNvSpPr txBox="1"/>
          <p:nvPr/>
        </p:nvSpPr>
        <p:spPr>
          <a:xfrm>
            <a:off x="3974673" y="872195"/>
            <a:ext cx="3543433" cy="1064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sz="2000" dirty="0">
                <a:latin typeface="Helvetica" pitchFamily="2" charset="0"/>
              </a:rPr>
              <a:t>Using </a:t>
            </a:r>
            <a:r>
              <a:rPr lang="en-US" sz="2000" dirty="0" err="1">
                <a:latin typeface="Helvetica" pitchFamily="2" charset="0"/>
              </a:rPr>
              <a:t>Streamlit</a:t>
            </a:r>
            <a:r>
              <a:rPr lang="en-US" sz="2000" dirty="0">
                <a:latin typeface="Helvetica" pitchFamily="2" charset="0"/>
              </a:rPr>
              <a:t> to deploy the model as local browser app</a:t>
            </a:r>
          </a:p>
        </p:txBody>
      </p:sp>
      <p:pic>
        <p:nvPicPr>
          <p:cNvPr id="37" name="Grafik 36" descr="Ein Bild, das Text, Screenshot, Schrift, Dokument enthält.&#10;&#10;Automatisch generierte Beschreibung">
            <a:extLst>
              <a:ext uri="{FF2B5EF4-FFF2-40B4-BE49-F238E27FC236}">
                <a16:creationId xmlns:a16="http://schemas.microsoft.com/office/drawing/2014/main" id="{B0B56E47-1707-F703-6C66-60B863B49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9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6390" y="1914534"/>
            <a:ext cx="6071445" cy="4951382"/>
          </a:xfrm>
          <a:prstGeom prst="rect">
            <a:avLst/>
          </a:prstGeom>
        </p:spPr>
      </p:pic>
      <p:pic>
        <p:nvPicPr>
          <p:cNvPr id="13" name="Grafik 12" descr="Ein Bild, das Elektronik, Im Haus enthält.&#10;&#10;Automatisch generierte Beschreibung">
            <a:extLst>
              <a:ext uri="{FF2B5EF4-FFF2-40B4-BE49-F238E27FC236}">
                <a16:creationId xmlns:a16="http://schemas.microsoft.com/office/drawing/2014/main" id="{F3E49980-9CB9-0C3D-192B-BAAEC6A0915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4126" b="-1"/>
          <a:stretch/>
        </p:blipFill>
        <p:spPr>
          <a:xfrm>
            <a:off x="8940225" y="-1519244"/>
            <a:ext cx="4038599" cy="4212462"/>
          </a:xfrm>
          <a:custGeom>
            <a:avLst/>
            <a:gdLst/>
            <a:ahLst/>
            <a:cxnLst/>
            <a:rect l="l" t="t" r="r" b="b"/>
            <a:pathLst>
              <a:path w="4228286" h="4410315">
                <a:moveTo>
                  <a:pt x="3052352" y="3639700"/>
                </a:moveTo>
                <a:cubicBezTo>
                  <a:pt x="3121050" y="3642406"/>
                  <a:pt x="3186306" y="3682857"/>
                  <a:pt x="3215371" y="3752484"/>
                </a:cubicBezTo>
                <a:cubicBezTo>
                  <a:pt x="3247204" y="3828762"/>
                  <a:pt x="3221643" y="3919067"/>
                  <a:pt x="3153959" y="3968411"/>
                </a:cubicBezTo>
                <a:cubicBezTo>
                  <a:pt x="3137953" y="3980034"/>
                  <a:pt x="3120162" y="3989176"/>
                  <a:pt x="3101253" y="3995402"/>
                </a:cubicBezTo>
                <a:cubicBezTo>
                  <a:pt x="3013609" y="4024355"/>
                  <a:pt x="2914134" y="3985248"/>
                  <a:pt x="2874357" y="3896686"/>
                </a:cubicBezTo>
                <a:cubicBezTo>
                  <a:pt x="2840020" y="3820371"/>
                  <a:pt x="2864199" y="3728184"/>
                  <a:pt x="2932049" y="3677445"/>
                </a:cubicBezTo>
                <a:cubicBezTo>
                  <a:pt x="2968674" y="3650041"/>
                  <a:pt x="3011132" y="3638076"/>
                  <a:pt x="3052352" y="3639700"/>
                </a:cubicBezTo>
                <a:close/>
                <a:moveTo>
                  <a:pt x="1280109" y="3359432"/>
                </a:moveTo>
                <a:cubicBezTo>
                  <a:pt x="1438041" y="3365623"/>
                  <a:pt x="1588014" y="3458573"/>
                  <a:pt x="1654617" y="3618602"/>
                </a:cubicBezTo>
                <a:cubicBezTo>
                  <a:pt x="1727589" y="3793307"/>
                  <a:pt x="1668543" y="4001201"/>
                  <a:pt x="1513551" y="4114476"/>
                </a:cubicBezTo>
                <a:cubicBezTo>
                  <a:pt x="1476841" y="4141428"/>
                  <a:pt x="1435928" y="4162557"/>
                  <a:pt x="1392438" y="4177041"/>
                </a:cubicBezTo>
                <a:cubicBezTo>
                  <a:pt x="1190928" y="4243520"/>
                  <a:pt x="962396" y="4153543"/>
                  <a:pt x="870912" y="3950014"/>
                </a:cubicBezTo>
                <a:cubicBezTo>
                  <a:pt x="792126" y="3774742"/>
                  <a:pt x="847653" y="3562773"/>
                  <a:pt x="1003524" y="3446240"/>
                </a:cubicBezTo>
                <a:cubicBezTo>
                  <a:pt x="1087725" y="3383237"/>
                  <a:pt x="1185350" y="3355718"/>
                  <a:pt x="1280109" y="3359432"/>
                </a:cubicBezTo>
                <a:close/>
                <a:moveTo>
                  <a:pt x="4088364" y="3260599"/>
                </a:moveTo>
                <a:cubicBezTo>
                  <a:pt x="4116779" y="3261718"/>
                  <a:pt x="4144904" y="3265952"/>
                  <a:pt x="4172201" y="3273160"/>
                </a:cubicBezTo>
                <a:lnTo>
                  <a:pt x="4228286" y="3294783"/>
                </a:lnTo>
                <a:lnTo>
                  <a:pt x="4228286" y="3979551"/>
                </a:lnTo>
                <a:lnTo>
                  <a:pt x="4189390" y="3995964"/>
                </a:lnTo>
                <a:cubicBezTo>
                  <a:pt x="4008049" y="4055686"/>
                  <a:pt x="3802421" y="3974950"/>
                  <a:pt x="3720110" y="3791808"/>
                </a:cubicBezTo>
                <a:cubicBezTo>
                  <a:pt x="3648965" y="3633985"/>
                  <a:pt x="3699021" y="3443365"/>
                  <a:pt x="3839459" y="3338430"/>
                </a:cubicBezTo>
                <a:cubicBezTo>
                  <a:pt x="3915286" y="3281918"/>
                  <a:pt x="4003122" y="3257242"/>
                  <a:pt x="4088364" y="3260599"/>
                </a:cubicBezTo>
                <a:close/>
                <a:moveTo>
                  <a:pt x="468145" y="0"/>
                </a:moveTo>
                <a:lnTo>
                  <a:pt x="4228286" y="0"/>
                </a:lnTo>
                <a:lnTo>
                  <a:pt x="4228286" y="3071950"/>
                </a:lnTo>
                <a:lnTo>
                  <a:pt x="4178216" y="3035432"/>
                </a:lnTo>
                <a:cubicBezTo>
                  <a:pt x="4126722" y="3005330"/>
                  <a:pt x="4071278" y="2989012"/>
                  <a:pt x="4008007" y="2994190"/>
                </a:cubicBezTo>
                <a:cubicBezTo>
                  <a:pt x="3703212" y="3019171"/>
                  <a:pt x="3654818" y="3506364"/>
                  <a:pt x="3354422" y="3507003"/>
                </a:cubicBezTo>
                <a:cubicBezTo>
                  <a:pt x="3199917" y="3507351"/>
                  <a:pt x="3089327" y="3379208"/>
                  <a:pt x="2979729" y="3267850"/>
                </a:cubicBezTo>
                <a:cubicBezTo>
                  <a:pt x="2913406" y="3200492"/>
                  <a:pt x="2792996" y="3219887"/>
                  <a:pt x="2748381" y="3305003"/>
                </a:cubicBezTo>
                <a:cubicBezTo>
                  <a:pt x="2725603" y="3347718"/>
                  <a:pt x="2706864" y="3392247"/>
                  <a:pt x="2692395" y="3438013"/>
                </a:cubicBezTo>
                <a:cubicBezTo>
                  <a:pt x="2602543" y="3744823"/>
                  <a:pt x="2816251" y="3918368"/>
                  <a:pt x="2666190" y="4146916"/>
                </a:cubicBezTo>
                <a:cubicBezTo>
                  <a:pt x="2634536" y="4195356"/>
                  <a:pt x="2531839" y="4351564"/>
                  <a:pt x="2360486" y="4397478"/>
                </a:cubicBezTo>
                <a:cubicBezTo>
                  <a:pt x="2335097" y="4404281"/>
                  <a:pt x="2309076" y="4408423"/>
                  <a:pt x="2282876" y="4409780"/>
                </a:cubicBezTo>
                <a:cubicBezTo>
                  <a:pt x="2095554" y="4419757"/>
                  <a:pt x="1907066" y="4289002"/>
                  <a:pt x="1857238" y="4129713"/>
                </a:cubicBezTo>
                <a:cubicBezTo>
                  <a:pt x="1790108" y="3915414"/>
                  <a:pt x="2022075" y="3803327"/>
                  <a:pt x="2001136" y="3504003"/>
                </a:cubicBezTo>
                <a:cubicBezTo>
                  <a:pt x="1990096" y="3346806"/>
                  <a:pt x="1902242" y="3116053"/>
                  <a:pt x="1722028" y="3039832"/>
                </a:cubicBezTo>
                <a:cubicBezTo>
                  <a:pt x="1420316" y="2912259"/>
                  <a:pt x="1140980" y="3337727"/>
                  <a:pt x="763502" y="3231101"/>
                </a:cubicBezTo>
                <a:cubicBezTo>
                  <a:pt x="558712" y="3173369"/>
                  <a:pt x="386074" y="2976207"/>
                  <a:pt x="356142" y="2780961"/>
                </a:cubicBezTo>
                <a:cubicBezTo>
                  <a:pt x="310255" y="2481630"/>
                  <a:pt x="623673" y="2342893"/>
                  <a:pt x="558484" y="2087022"/>
                </a:cubicBezTo>
                <a:cubicBezTo>
                  <a:pt x="504402" y="1874113"/>
                  <a:pt x="207210" y="1830848"/>
                  <a:pt x="58768" y="1555651"/>
                </a:cubicBezTo>
                <a:cubicBezTo>
                  <a:pt x="-52194" y="1349878"/>
                  <a:pt x="13214" y="1169751"/>
                  <a:pt x="96910" y="970311"/>
                </a:cubicBezTo>
                <a:cubicBezTo>
                  <a:pt x="210089" y="700489"/>
                  <a:pt x="396301" y="739714"/>
                  <a:pt x="501359" y="513057"/>
                </a:cubicBezTo>
                <a:cubicBezTo>
                  <a:pt x="568714" y="367557"/>
                  <a:pt x="548120" y="231290"/>
                  <a:pt x="505339" y="10054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6568743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1180</Words>
  <Application>Microsoft Macintosh PowerPoint</Application>
  <PresentationFormat>Breitbild</PresentationFormat>
  <Paragraphs>156</Paragraphs>
  <Slides>18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8" baseType="lpstr">
      <vt:lpstr>Aptos</vt:lpstr>
      <vt:lpstr>Arial</vt:lpstr>
      <vt:lpstr>Avenir Next LT Pro</vt:lpstr>
      <vt:lpstr>DIN Condensed</vt:lpstr>
      <vt:lpstr>Fairwater Script</vt:lpstr>
      <vt:lpstr>Helvetica</vt:lpstr>
      <vt:lpstr>Posterama</vt:lpstr>
      <vt:lpstr>Roboto Mono Web</vt:lpstr>
      <vt:lpstr>Zapf Dingbats</vt:lpstr>
      <vt:lpstr>SplashVTI</vt:lpstr>
      <vt:lpstr> THE APP FOR PILL IDENTIFICATION</vt:lpstr>
      <vt:lpstr>PROJECT OVERVIEW</vt:lpstr>
      <vt:lpstr>THE DATASET</vt:lpstr>
      <vt:lpstr>IMPLEMENTATION DETAILS</vt:lpstr>
      <vt:lpstr>IMPLEMENTATION DETAILS</vt:lpstr>
      <vt:lpstr>IMPLEMENTATION DETAILS</vt:lpstr>
      <vt:lpstr>IMPLEMENTATION DETAILS</vt:lpstr>
      <vt:lpstr>EVALUATION</vt:lpstr>
      <vt:lpstr>MODEL DEPLOYMENT</vt:lpstr>
      <vt:lpstr>PowerPoint-Präsentation</vt:lpstr>
      <vt:lpstr>PowerPoint-Präsentation</vt:lpstr>
      <vt:lpstr>PowerPoint-Präsentation</vt:lpstr>
      <vt:lpstr>CHALLENGES &amp; OBSTACLES</vt:lpstr>
      <vt:lpstr>CHALLENGES &amp; OBSTACLES</vt:lpstr>
      <vt:lpstr>TOOLS &amp; TECHNOLOGIES</vt:lpstr>
      <vt:lpstr>MAJOR OBSTACLE</vt:lpstr>
      <vt:lpstr>CONCLUSION &amp; INSIGHTS</vt:lpstr>
      <vt:lpstr>THANK YOU 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 Nuss</dc:creator>
  <cp:lastModifiedBy>Julia Nuss</cp:lastModifiedBy>
  <cp:revision>9</cp:revision>
  <dcterms:created xsi:type="dcterms:W3CDTF">2024-11-04T14:12:34Z</dcterms:created>
  <dcterms:modified xsi:type="dcterms:W3CDTF">2024-11-08T13:19:31Z</dcterms:modified>
</cp:coreProperties>
</file>